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9" roundtripDataSignature="AMtx7mjT9ciSsPH6SDHjRrQijYUypFN5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the next series of slides, we're going to take a look at pulleys, another one of the six simple machines outlined in our program. </a:t>
            </a:r>
            <a:br>
              <a:rPr lang="en-US"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a:t>____</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As we venture further into our cosmic curriculum, we'll be setting our sights on </a:t>
            </a:r>
            <a:r>
              <a:rPr b="1" lang="en-US">
                <a:solidFill>
                  <a:srgbClr val="111111"/>
                </a:solidFill>
                <a:latin typeface="Arial"/>
                <a:ea typeface="Arial"/>
                <a:cs typeface="Arial"/>
                <a:sym typeface="Arial"/>
              </a:rPr>
              <a:t>**pulleys**</a:t>
            </a:r>
            <a:r>
              <a:rPr lang="en-US">
                <a:solidFill>
                  <a:srgbClr val="111111"/>
                </a:solidFill>
                <a:latin typeface="Arial"/>
                <a:ea typeface="Arial"/>
                <a:cs typeface="Arial"/>
                <a:sym typeface="Arial"/>
              </a:rPr>
              <a:t> – yet another ingenious invention from the compendium of six simple machines. These clever devices are not just a loop in space; they're the key to lifting and moving objects with ease across the universe!</a:t>
            </a:r>
            <a:endParaRPr>
              <a:solidFill>
                <a:srgbClr val="111111"/>
              </a:solidFill>
              <a:latin typeface="Arial"/>
              <a:ea typeface="Arial"/>
              <a:cs typeface="Arial"/>
              <a:sym typeface="Arial"/>
            </a:endParaRPr>
          </a:p>
          <a:p>
            <a:pPr indent="0" lvl="0" marL="0" marR="0" rtl="0" algn="l">
              <a:lnSpc>
                <a:spcPct val="100000"/>
              </a:lnSpc>
              <a:spcBef>
                <a:spcPts val="30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2400"/>
              <a:t>Sheaves can be combined into groups. These units are called blocks and each block can contain any number of sheaves.</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316" name="Google Shape;31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Here, you see a great graphic that clearly illustrates the concept of how the more pulleys you have, the more string you have, and the greater distance you must pull in order to lift the load to a predetermined height. However, this is a fair trade off because it requires a lot less effort to move the load giving you tremendous mechanical advantage.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____</a:t>
            </a:r>
            <a:endParaRPr/>
          </a:p>
          <a:p>
            <a:pPr indent="0" lvl="0" marL="0" rtl="0" algn="l">
              <a:spcBef>
                <a:spcPts val="0"/>
              </a:spcBef>
              <a:spcAft>
                <a:spcPts val="0"/>
              </a:spcAft>
              <a:buClr>
                <a:schemeClr val="dk1"/>
              </a:buClr>
              <a:buSzPts val="1100"/>
              <a:buFont typeface="Arial"/>
              <a:buNone/>
            </a:pPr>
            <a:r>
              <a:rPr lang="en-US"/>
              <a:t>Behold, a stellar illustration that unveils the secret of pulleys: the more you have in your cosmic toolkit, the longer the string and the farther you'll need to pull to elevate your load to the desired altitude. But fear not, for this exchange is well worth it! Less effort is needed to move your celestial cargo, granting you an astronomical mechanical advantage.</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336" name="Google Shape;33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Now, depending on your needs, the pulleys can be configured in a multitude of different ways. Here are some popular ways in which pulley configurations have allowed users to gain mechanical advantage.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66" name="Google Shape;36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Of course, not every pulley combination gives us mechanical advantage. In this particular illustration, this pulley configuration gives us tremendous control over the horizontal movement of the load. This is great because in our </a:t>
            </a:r>
            <a:r>
              <a:rPr lang="en-US"/>
              <a:t>Super-Lift C</a:t>
            </a:r>
            <a:r>
              <a:rPr lang="en-US" sz="1200">
                <a:solidFill>
                  <a:schemeClr val="dk1"/>
                </a:solidFill>
                <a:latin typeface="Calibri"/>
                <a:ea typeface="Calibri"/>
                <a:cs typeface="Calibri"/>
                <a:sym typeface="Calibri"/>
              </a:rPr>
              <a:t>hallenge, we need to be able to keep the load within the perimeter etched into the platform.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75" name="Google Shape;37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As mentioned before, pulleys don't always give us mechanical advantage but gives us the opportunity to control the position of the load. In this illustration, it gives us the opportunity to move the load from one position into another horizontal position.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95" name="Google Shape;395;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At other times, pulleys give us an effective way to keep tension on lines so that we are getting the most effective pull on the load that we can.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16" name="Google Shape;416;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the </a:t>
            </a:r>
            <a:r>
              <a:rPr lang="en-US"/>
              <a:t>following pictures</a:t>
            </a:r>
            <a:r>
              <a:rPr lang="en-US" sz="1200">
                <a:solidFill>
                  <a:schemeClr val="dk1"/>
                </a:solidFill>
                <a:latin typeface="Calibri"/>
                <a:ea typeface="Calibri"/>
                <a:cs typeface="Calibri"/>
                <a:sym typeface="Calibri"/>
              </a:rPr>
              <a:t>, see if you can identify effective uses of pulley systems that give the users mechanical advantage in lifting their loads.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33" name="Google Shape;433;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7" name="Google Shape;9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It is important to remember that the success of any Super-Lift requires the creative use of String and Pulleys, as well as the </a:t>
            </a:r>
            <a:r>
              <a:rPr lang="en-US" sz="1200">
                <a:solidFill>
                  <a:schemeClr val="dk1"/>
                </a:solidFill>
                <a:latin typeface="Calibri"/>
                <a:ea typeface="Calibri"/>
                <a:cs typeface="Calibri"/>
                <a:sym typeface="Calibri"/>
              </a:rPr>
              <a:t>incorporation of multiple simple machines in its overall design.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92" name="Google Shape;49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pulley, like the other six simple machines listed here can change the direction of the effort force or increase the effort force depending on whether the pulley is fixed or removable.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US"/>
              <a:t>____</a:t>
            </a:r>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The pulley, a star player among the six simple machines, has the cosmic ability to </a:t>
            </a:r>
            <a:r>
              <a:rPr b="1" lang="en-US">
                <a:solidFill>
                  <a:srgbClr val="111111"/>
                </a:solidFill>
                <a:latin typeface="Arial"/>
                <a:ea typeface="Arial"/>
                <a:cs typeface="Arial"/>
                <a:sym typeface="Arial"/>
              </a:rPr>
              <a:t>**redirect the effort force**</a:t>
            </a:r>
            <a:r>
              <a:rPr lang="en-US">
                <a:solidFill>
                  <a:srgbClr val="111111"/>
                </a:solidFill>
                <a:latin typeface="Arial"/>
                <a:ea typeface="Arial"/>
                <a:cs typeface="Arial"/>
                <a:sym typeface="Arial"/>
              </a:rPr>
              <a:t> or </a:t>
            </a:r>
            <a:r>
              <a:rPr b="1" lang="en-US">
                <a:solidFill>
                  <a:srgbClr val="111111"/>
                </a:solidFill>
                <a:latin typeface="Arial"/>
                <a:ea typeface="Arial"/>
                <a:cs typeface="Arial"/>
                <a:sym typeface="Arial"/>
              </a:rPr>
              <a:t>**amplify it**</a:t>
            </a:r>
            <a:r>
              <a:rPr lang="en-US">
                <a:solidFill>
                  <a:srgbClr val="111111"/>
                </a:solidFill>
                <a:latin typeface="Arial"/>
                <a:ea typeface="Arial"/>
                <a:cs typeface="Arial"/>
                <a:sym typeface="Arial"/>
              </a:rPr>
              <a:t>, all hinging on its status as either a steadfast fixture or a movable marvel.</a:t>
            </a:r>
            <a:endParaRPr>
              <a:solidFill>
                <a:srgbClr val="111111"/>
              </a:solidFill>
              <a:latin typeface="Arial"/>
              <a:ea typeface="Arial"/>
              <a:cs typeface="Arial"/>
              <a:sym typeface="Arial"/>
            </a:endParaRPr>
          </a:p>
          <a:p>
            <a:pPr indent="0" lvl="0" marL="0" rtl="0" algn="l">
              <a:spcBef>
                <a:spcPts val="300"/>
              </a:spcBef>
              <a:spcAft>
                <a:spcPts val="0"/>
              </a:spcAft>
              <a:buNone/>
            </a:pPr>
            <a:r>
              <a:t/>
            </a:r>
            <a:endParaRPr/>
          </a:p>
        </p:txBody>
      </p:sp>
      <p:sp>
        <p:nvSpPr>
          <p:cNvPr id="178" name="Google Shape;17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Fixed pulleys do not offer much in the way of mechanical advantage. However, it gives us an opportunity to change the direction of an effort force.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98" name="Google Shape;198;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latin typeface="Arial"/>
                <a:ea typeface="Arial"/>
                <a:cs typeface="Arial"/>
                <a:sym typeface="Arial"/>
              </a:rPr>
              <a:t>A pulley is often called a block and tackle. The pulley or wheels are called Blocks and rope or string is called the Tackle. The wheels in pulleys are sometimes called Sheaves or Drums.</a:t>
            </a:r>
            <a:r>
              <a:rPr lang="en-US" sz="2400"/>
              <a:t> </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212" name="Google Shape;2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this particular pulley configuration, the effort force is magnified and the effort direction is the same direction as the load.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27" name="Google Shape;22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As we add multiple pulleys to the system, we notice that the amount of effort force required to lift a load is significantly reduced. We also noticed that the direction in which the effort force is being applied is opposite to the direction that the load travels.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4" name="Google Shape;24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You may have started to notice a pattern here that as the number of pulleys increase, the amount of effort decreases </a:t>
            </a:r>
            <a:r>
              <a:rPr lang="en-US"/>
              <a:t>proportionally</a:t>
            </a:r>
            <a:r>
              <a:rPr lang="en-US" sz="1200">
                <a:solidFill>
                  <a:schemeClr val="dk1"/>
                </a:solidFill>
                <a:latin typeface="Calibri"/>
                <a:ea typeface="Calibri"/>
                <a:cs typeface="Calibri"/>
                <a:sym typeface="Calibri"/>
              </a:rPr>
              <a:t>. So, the more pulleys you have in the system the less effort is required to move the load.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65" name="Google Shape;26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Now, we know that the more pulleys we have, the less effort is needed to lift the load but what you've also probably is that it takes a lot more strain to move the load the same height. So the more pulleys you have, the more string you have, and the longer you have to pull on the string to lift the load to the predetermined height.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88" name="Google Shape;28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p:nvPr>
            <p:ph idx="2" type="pic"/>
          </p:nvPr>
        </p:nvSpPr>
        <p:spPr>
          <a:xfrm>
            <a:off x="5183188" y="987425"/>
            <a:ext cx="6172200" cy="4873625"/>
          </a:xfrm>
          <a:prstGeom prst="rect">
            <a:avLst/>
          </a:prstGeom>
          <a:noFill/>
          <a:ln>
            <a:noFill/>
          </a:ln>
        </p:spPr>
      </p:sp>
      <p:sp>
        <p:nvSpPr>
          <p:cNvPr id="68" name="Google Shape;6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jpg"/><Relationship Id="rId4" Type="http://schemas.openxmlformats.org/officeDocument/2006/relationships/image" Target="../media/image2.jp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4.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6.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9.jpg"/><Relationship Id="rId4" Type="http://schemas.openxmlformats.org/officeDocument/2006/relationships/image" Target="../media/image12.jpg"/><Relationship Id="rId5" Type="http://schemas.openxmlformats.org/officeDocument/2006/relationships/image" Target="../media/image11.jpg"/><Relationship Id="rId6"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jpg"/><Relationship Id="rId4" Type="http://schemas.openxmlformats.org/officeDocument/2006/relationships/image" Target="../media/image18.jpg"/><Relationship Id="rId5" Type="http://schemas.openxmlformats.org/officeDocument/2006/relationships/image" Target="../media/image17.jpg"/><Relationship Id="rId6"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0.jpg"/><Relationship Id="rId4" Type="http://schemas.openxmlformats.org/officeDocument/2006/relationships/image" Target="../media/image27.jpg"/><Relationship Id="rId5" Type="http://schemas.openxmlformats.org/officeDocument/2006/relationships/image" Target="../media/image25.jpg"/><Relationship Id="rId6" Type="http://schemas.openxmlformats.org/officeDocument/2006/relationships/image" Target="../media/image24.jpg"/><Relationship Id="rId7"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jpg"/><Relationship Id="rId4" Type="http://schemas.openxmlformats.org/officeDocument/2006/relationships/image" Target="../media/image28.jpg"/><Relationship Id="rId5" Type="http://schemas.openxmlformats.org/officeDocument/2006/relationships/image" Target="../media/image30.jpg"/><Relationship Id="rId6"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7.jpg"/><Relationship Id="rId4" Type="http://schemas.openxmlformats.org/officeDocument/2006/relationships/image" Target="../media/image36.jpg"/><Relationship Id="rId5" Type="http://schemas.openxmlformats.org/officeDocument/2006/relationships/image" Target="../media/image32.jpg"/><Relationship Id="rId6" Type="http://schemas.openxmlformats.org/officeDocument/2006/relationships/image" Target="../media/image2.jpg"/><Relationship Id="rId7"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cartoon characters in a space scene&#10;&#10;Description automatically generated"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1"/>
          <p:cNvSpPr txBox="1"/>
          <p:nvPr/>
        </p:nvSpPr>
        <p:spPr>
          <a:xfrm>
            <a:off x="3701187" y="1830603"/>
            <a:ext cx="5313406" cy="954107"/>
          </a:xfrm>
          <a:prstGeom prst="rect">
            <a:avLst/>
          </a:prstGeom>
          <a:solidFill>
            <a:srgbClr val="0070C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simple mechanical machines in the </a:t>
            </a:r>
            <a:r>
              <a:rPr b="0" i="0" lang="en-US" sz="2800" u="none" cap="none" strike="noStrike">
                <a:solidFill>
                  <a:srgbClr val="FEE599"/>
                </a:solidFill>
                <a:latin typeface="Calibri"/>
                <a:ea typeface="Calibri"/>
                <a:cs typeface="Calibri"/>
                <a:sym typeface="Calibri"/>
              </a:rPr>
              <a:t>Hydro-Bot Challenge</a:t>
            </a:r>
            <a:endParaRPr b="0" i="0" sz="3600" u="none" cap="none" strike="noStrike">
              <a:solidFill>
                <a:schemeClr val="lt1"/>
              </a:solidFill>
              <a:latin typeface="Calibri"/>
              <a:ea typeface="Calibri"/>
              <a:cs typeface="Calibri"/>
              <a:sym typeface="Calibri"/>
            </a:endParaRPr>
          </a:p>
        </p:txBody>
      </p:sp>
      <p:sp>
        <p:nvSpPr>
          <p:cNvPr id="91" name="Google Shape;91;p1"/>
          <p:cNvSpPr txBox="1"/>
          <p:nvPr/>
        </p:nvSpPr>
        <p:spPr>
          <a:xfrm>
            <a:off x="3701187" y="-74060"/>
            <a:ext cx="6245364"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3800" u="none" cap="none" strike="noStrike">
                <a:solidFill>
                  <a:srgbClr val="FFFF00"/>
                </a:solidFill>
                <a:latin typeface="Calibri"/>
                <a:ea typeface="Calibri"/>
                <a:cs typeface="Calibri"/>
                <a:sym typeface="Calibri"/>
              </a:rPr>
              <a:t>PULLEYS</a:t>
            </a:r>
            <a:endParaRPr/>
          </a:p>
        </p:txBody>
      </p:sp>
      <p:pic>
        <p:nvPicPr>
          <p:cNvPr id="92" name="Google Shape;92;p1"/>
          <p:cNvPicPr preferRelativeResize="0"/>
          <p:nvPr/>
        </p:nvPicPr>
        <p:blipFill rotWithShape="1">
          <a:blip r:embed="rId4">
            <a:alphaModFix/>
          </a:blip>
          <a:srcRect b="0" l="0" r="0" t="0"/>
          <a:stretch/>
        </p:blipFill>
        <p:spPr>
          <a:xfrm rot="207387">
            <a:off x="7450443" y="3138586"/>
            <a:ext cx="4401444" cy="2926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93" name="Google Shape;93;p1"/>
          <p:cNvPicPr preferRelativeResize="0"/>
          <p:nvPr/>
        </p:nvPicPr>
        <p:blipFill rotWithShape="1">
          <a:blip r:embed="rId5">
            <a:alphaModFix/>
          </a:blip>
          <a:srcRect b="0" l="0" r="0" t="0"/>
          <a:stretch/>
        </p:blipFill>
        <p:spPr>
          <a:xfrm rot="-864177">
            <a:off x="3524503" y="3722376"/>
            <a:ext cx="3600566" cy="239399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descr="A white board with a blue border&#10;&#10;Description automatically generated" id="318" name="Google Shape;318;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9" name="Google Shape;319;p10"/>
          <p:cNvSpPr/>
          <p:nvPr/>
        </p:nvSpPr>
        <p:spPr>
          <a:xfrm>
            <a:off x="5854440" y="453497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20" name="Google Shape;320;p10"/>
          <p:cNvSpPr txBox="1"/>
          <p:nvPr/>
        </p:nvSpPr>
        <p:spPr>
          <a:xfrm>
            <a:off x="7747687" y="2749069"/>
            <a:ext cx="75854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33.3%</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21" name="Google Shape;321;p10"/>
          <p:cNvSpPr/>
          <p:nvPr/>
        </p:nvSpPr>
        <p:spPr>
          <a:xfrm>
            <a:off x="5733652" y="1576205"/>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10"/>
          <p:cNvSpPr/>
          <p:nvPr/>
        </p:nvSpPr>
        <p:spPr>
          <a:xfrm>
            <a:off x="5706092" y="2065165"/>
            <a:ext cx="45719" cy="179033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10"/>
          <p:cNvSpPr/>
          <p:nvPr/>
        </p:nvSpPr>
        <p:spPr>
          <a:xfrm rot="-5400000">
            <a:off x="5022828" y="4174217"/>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10"/>
          <p:cNvSpPr txBox="1"/>
          <p:nvPr/>
        </p:nvSpPr>
        <p:spPr>
          <a:xfrm>
            <a:off x="5039202" y="4945710"/>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325" name="Google Shape;325;p10"/>
          <p:cNvSpPr/>
          <p:nvPr/>
        </p:nvSpPr>
        <p:spPr>
          <a:xfrm rot="-7580378">
            <a:off x="7898436" y="3409566"/>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10"/>
          <p:cNvSpPr/>
          <p:nvPr/>
        </p:nvSpPr>
        <p:spPr>
          <a:xfrm>
            <a:off x="5722635" y="3252705"/>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27" name="Google Shape;327;p10"/>
          <p:cNvCxnSpPr/>
          <p:nvPr/>
        </p:nvCxnSpPr>
        <p:spPr>
          <a:xfrm>
            <a:off x="6908883" y="2020750"/>
            <a:ext cx="0" cy="1796353"/>
          </a:xfrm>
          <a:prstGeom prst="straightConnector1">
            <a:avLst/>
          </a:prstGeom>
          <a:noFill/>
          <a:ln cap="flat" cmpd="sng" w="57150">
            <a:solidFill>
              <a:schemeClr val="dk1"/>
            </a:solidFill>
            <a:prstDash val="solid"/>
            <a:miter lim="800000"/>
            <a:headEnd len="sm" w="sm" type="none"/>
            <a:tailEnd len="sm" w="sm" type="none"/>
          </a:ln>
        </p:spPr>
      </p:cxnSp>
      <p:cxnSp>
        <p:nvCxnSpPr>
          <p:cNvPr id="328" name="Google Shape;328;p10"/>
          <p:cNvCxnSpPr>
            <a:stCxn id="321" idx="3"/>
            <a:endCxn id="326" idx="7"/>
          </p:cNvCxnSpPr>
          <p:nvPr/>
        </p:nvCxnSpPr>
        <p:spPr>
          <a:xfrm>
            <a:off x="5907374" y="2577307"/>
            <a:ext cx="827700" cy="847200"/>
          </a:xfrm>
          <a:prstGeom prst="straightConnector1">
            <a:avLst/>
          </a:prstGeom>
          <a:noFill/>
          <a:ln cap="flat" cmpd="sng" w="57150">
            <a:solidFill>
              <a:schemeClr val="dk1"/>
            </a:solidFill>
            <a:prstDash val="solid"/>
            <a:miter lim="800000"/>
            <a:headEnd len="sm" w="sm" type="none"/>
            <a:tailEnd len="sm" w="sm" type="none"/>
          </a:ln>
        </p:spPr>
      </p:cxnSp>
      <p:cxnSp>
        <p:nvCxnSpPr>
          <p:cNvPr id="329" name="Google Shape;329;p10"/>
          <p:cNvCxnSpPr>
            <a:stCxn id="321" idx="7"/>
          </p:cNvCxnSpPr>
          <p:nvPr/>
        </p:nvCxnSpPr>
        <p:spPr>
          <a:xfrm>
            <a:off x="6746178" y="1747967"/>
            <a:ext cx="1118100" cy="1638600"/>
          </a:xfrm>
          <a:prstGeom prst="straightConnector1">
            <a:avLst/>
          </a:prstGeom>
          <a:noFill/>
          <a:ln cap="flat" cmpd="sng" w="57150">
            <a:solidFill>
              <a:schemeClr val="dk1"/>
            </a:solidFill>
            <a:prstDash val="solid"/>
            <a:miter lim="800000"/>
            <a:headEnd len="sm" w="sm" type="none"/>
            <a:tailEnd len="sm" w="sm" type="none"/>
          </a:ln>
        </p:spPr>
      </p:cxnSp>
      <p:pic>
        <p:nvPicPr>
          <p:cNvPr descr="http://www.arborsci.com/media/catalog/product/cache/1/image/9df78eab33525d08d6e5fb8d27136e95/p/u/pulley_double.png" id="330" name="Google Shape;330;p10"/>
          <p:cNvPicPr preferRelativeResize="0"/>
          <p:nvPr/>
        </p:nvPicPr>
        <p:blipFill rotWithShape="1">
          <a:blip r:embed="rId4">
            <a:alphaModFix/>
          </a:blip>
          <a:srcRect b="3748" l="30080" r="31125" t="3958"/>
          <a:stretch/>
        </p:blipFill>
        <p:spPr>
          <a:xfrm>
            <a:off x="3279248" y="1333915"/>
            <a:ext cx="1830156" cy="4353908"/>
          </a:xfrm>
          <a:prstGeom prst="rect">
            <a:avLst/>
          </a:prstGeom>
          <a:noFill/>
          <a:ln>
            <a:noFill/>
          </a:ln>
        </p:spPr>
      </p:pic>
      <p:sp>
        <p:nvSpPr>
          <p:cNvPr id="331" name="Google Shape;331;p10"/>
          <p:cNvSpPr txBox="1"/>
          <p:nvPr/>
        </p:nvSpPr>
        <p:spPr>
          <a:xfrm>
            <a:off x="4279188" y="670457"/>
            <a:ext cx="888862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Sheaves can be combined into groups. </a:t>
            </a:r>
            <a:endParaRPr/>
          </a:p>
        </p:txBody>
      </p:sp>
      <p:sp>
        <p:nvSpPr>
          <p:cNvPr id="332" name="Google Shape;332;p10"/>
          <p:cNvSpPr txBox="1"/>
          <p:nvPr/>
        </p:nvSpPr>
        <p:spPr>
          <a:xfrm>
            <a:off x="7615196" y="3857914"/>
            <a:ext cx="342468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These units are called blocks and each block can contain any number of sheaves.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descr="A white rectangular frame with a blue border&#10;&#10;Description automatically generated" id="338" name="Google Shape;338;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9" name="Google Shape;339;p11"/>
          <p:cNvSpPr/>
          <p:nvPr/>
        </p:nvSpPr>
        <p:spPr>
          <a:xfrm>
            <a:off x="3995034" y="279133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40" name="Google Shape;340;p11"/>
          <p:cNvSpPr txBox="1"/>
          <p:nvPr/>
        </p:nvSpPr>
        <p:spPr>
          <a:xfrm>
            <a:off x="6678566" y="2701870"/>
            <a:ext cx="7025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25%</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41" name="Google Shape;341;p11"/>
          <p:cNvSpPr/>
          <p:nvPr/>
        </p:nvSpPr>
        <p:spPr>
          <a:xfrm>
            <a:off x="3868738" y="795156"/>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11"/>
          <p:cNvSpPr/>
          <p:nvPr/>
        </p:nvSpPr>
        <p:spPr>
          <a:xfrm>
            <a:off x="3852262" y="1381589"/>
            <a:ext cx="45719" cy="1057016"/>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11"/>
          <p:cNvSpPr txBox="1"/>
          <p:nvPr/>
        </p:nvSpPr>
        <p:spPr>
          <a:xfrm>
            <a:off x="3275614" y="3143993"/>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344" name="Google Shape;344;p11"/>
          <p:cNvSpPr/>
          <p:nvPr/>
        </p:nvSpPr>
        <p:spPr>
          <a:xfrm rot="-5400000">
            <a:off x="7155487" y="3344190"/>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11"/>
          <p:cNvSpPr/>
          <p:nvPr/>
        </p:nvSpPr>
        <p:spPr>
          <a:xfrm>
            <a:off x="5054390" y="1939547"/>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6" name="Google Shape;346;p11"/>
          <p:cNvCxnSpPr>
            <a:endCxn id="345" idx="2"/>
          </p:cNvCxnSpPr>
          <p:nvPr/>
        </p:nvCxnSpPr>
        <p:spPr>
          <a:xfrm>
            <a:off x="5043890" y="1239579"/>
            <a:ext cx="10500" cy="1286400"/>
          </a:xfrm>
          <a:prstGeom prst="straightConnector1">
            <a:avLst/>
          </a:prstGeom>
          <a:noFill/>
          <a:ln cap="flat" cmpd="sng" w="57150">
            <a:solidFill>
              <a:schemeClr val="dk1"/>
            </a:solidFill>
            <a:prstDash val="solid"/>
            <a:miter lim="800000"/>
            <a:headEnd len="sm" w="sm" type="none"/>
            <a:tailEnd len="sm" w="sm" type="none"/>
          </a:ln>
        </p:spPr>
      </p:cxnSp>
      <p:cxnSp>
        <p:nvCxnSpPr>
          <p:cNvPr id="347" name="Google Shape;347;p11"/>
          <p:cNvCxnSpPr>
            <a:endCxn id="345" idx="6"/>
          </p:cNvCxnSpPr>
          <p:nvPr/>
        </p:nvCxnSpPr>
        <p:spPr>
          <a:xfrm flipH="1">
            <a:off x="6240638" y="1381479"/>
            <a:ext cx="11700" cy="1144500"/>
          </a:xfrm>
          <a:prstGeom prst="straightConnector1">
            <a:avLst/>
          </a:prstGeom>
          <a:noFill/>
          <a:ln cap="flat" cmpd="sng" w="57150">
            <a:solidFill>
              <a:schemeClr val="dk1"/>
            </a:solidFill>
            <a:prstDash val="solid"/>
            <a:miter lim="800000"/>
            <a:headEnd len="sm" w="sm" type="none"/>
            <a:tailEnd len="sm" w="sm" type="none"/>
          </a:ln>
        </p:spPr>
      </p:cxnSp>
      <p:sp>
        <p:nvSpPr>
          <p:cNvPr id="348" name="Google Shape;348;p11"/>
          <p:cNvSpPr/>
          <p:nvPr/>
        </p:nvSpPr>
        <p:spPr>
          <a:xfrm>
            <a:off x="6247553" y="795156"/>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9" name="Google Shape;349;p11"/>
          <p:cNvCxnSpPr/>
          <p:nvPr/>
        </p:nvCxnSpPr>
        <p:spPr>
          <a:xfrm>
            <a:off x="7422784" y="1261735"/>
            <a:ext cx="4700" cy="4616068"/>
          </a:xfrm>
          <a:prstGeom prst="straightConnector1">
            <a:avLst/>
          </a:prstGeom>
          <a:noFill/>
          <a:ln cap="flat" cmpd="sng" w="57150">
            <a:solidFill>
              <a:schemeClr val="dk1"/>
            </a:solidFill>
            <a:prstDash val="solid"/>
            <a:miter lim="800000"/>
            <a:headEnd len="sm" w="sm" type="none"/>
            <a:tailEnd len="sm" w="sm" type="none"/>
          </a:ln>
        </p:spPr>
      </p:cxnSp>
      <p:sp>
        <p:nvSpPr>
          <p:cNvPr id="350" name="Google Shape;350;p11"/>
          <p:cNvSpPr/>
          <p:nvPr/>
        </p:nvSpPr>
        <p:spPr>
          <a:xfrm>
            <a:off x="2682490" y="1852172"/>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1" name="Google Shape;351;p11"/>
          <p:cNvCxnSpPr>
            <a:endCxn id="350" idx="2"/>
          </p:cNvCxnSpPr>
          <p:nvPr/>
        </p:nvCxnSpPr>
        <p:spPr>
          <a:xfrm>
            <a:off x="2682490" y="523404"/>
            <a:ext cx="0" cy="1915200"/>
          </a:xfrm>
          <a:prstGeom prst="straightConnector1">
            <a:avLst/>
          </a:prstGeom>
          <a:noFill/>
          <a:ln cap="flat" cmpd="sng" w="57150">
            <a:solidFill>
              <a:schemeClr val="dk1"/>
            </a:solidFill>
            <a:prstDash val="solid"/>
            <a:miter lim="800000"/>
            <a:headEnd len="sm" w="sm" type="none"/>
            <a:tailEnd len="sm" w="sm" type="none"/>
          </a:ln>
        </p:spPr>
      </p:cxnSp>
      <p:sp>
        <p:nvSpPr>
          <p:cNvPr id="352" name="Google Shape;352;p11"/>
          <p:cNvSpPr/>
          <p:nvPr/>
        </p:nvSpPr>
        <p:spPr>
          <a:xfrm>
            <a:off x="3296403" y="2521359"/>
            <a:ext cx="2351111" cy="74613"/>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1"/>
          <p:cNvSpPr/>
          <p:nvPr/>
        </p:nvSpPr>
        <p:spPr>
          <a:xfrm rot="5400000">
            <a:off x="3880559" y="3066467"/>
            <a:ext cx="1204183" cy="155053"/>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4" name="Google Shape;354;p11"/>
          <p:cNvCxnSpPr>
            <a:endCxn id="355" idx="3"/>
          </p:cNvCxnSpPr>
          <p:nvPr/>
        </p:nvCxnSpPr>
        <p:spPr>
          <a:xfrm>
            <a:off x="5054476" y="3790324"/>
            <a:ext cx="1146300" cy="0"/>
          </a:xfrm>
          <a:prstGeom prst="straightConnector1">
            <a:avLst/>
          </a:prstGeom>
          <a:noFill/>
          <a:ln cap="flat" cmpd="sng" w="9525">
            <a:solidFill>
              <a:schemeClr val="accent1"/>
            </a:solidFill>
            <a:prstDash val="solid"/>
            <a:miter lim="800000"/>
            <a:headEnd len="sm" w="sm" type="none"/>
            <a:tailEnd len="sm" w="sm" type="none"/>
          </a:ln>
        </p:spPr>
      </p:cxnSp>
      <p:cxnSp>
        <p:nvCxnSpPr>
          <p:cNvPr id="356" name="Google Shape;356;p11"/>
          <p:cNvCxnSpPr>
            <a:stCxn id="355" idx="7"/>
          </p:cNvCxnSpPr>
          <p:nvPr/>
        </p:nvCxnSpPr>
        <p:spPr>
          <a:xfrm>
            <a:off x="6200775" y="5877201"/>
            <a:ext cx="1138500" cy="11700"/>
          </a:xfrm>
          <a:prstGeom prst="straightConnector1">
            <a:avLst/>
          </a:prstGeom>
          <a:noFill/>
          <a:ln cap="flat" cmpd="sng" w="9525">
            <a:solidFill>
              <a:schemeClr val="accent1"/>
            </a:solidFill>
            <a:prstDash val="solid"/>
            <a:miter lim="800000"/>
            <a:headEnd len="sm" w="sm" type="none"/>
            <a:tailEnd len="sm" w="sm" type="none"/>
          </a:ln>
        </p:spPr>
      </p:cxnSp>
      <p:cxnSp>
        <p:nvCxnSpPr>
          <p:cNvPr id="357" name="Google Shape;357;p11"/>
          <p:cNvCxnSpPr>
            <a:endCxn id="358" idx="7"/>
          </p:cNvCxnSpPr>
          <p:nvPr/>
        </p:nvCxnSpPr>
        <p:spPr>
          <a:xfrm>
            <a:off x="4042887" y="4256487"/>
            <a:ext cx="1087800" cy="0"/>
          </a:xfrm>
          <a:prstGeom prst="straightConnector1">
            <a:avLst/>
          </a:prstGeom>
          <a:noFill/>
          <a:ln cap="flat" cmpd="sng" w="9525">
            <a:solidFill>
              <a:schemeClr val="accent1"/>
            </a:solidFill>
            <a:prstDash val="solid"/>
            <a:miter lim="800000"/>
            <a:headEnd len="sm" w="sm" type="none"/>
            <a:tailEnd len="sm" w="sm" type="none"/>
          </a:ln>
        </p:spPr>
      </p:cxnSp>
      <p:sp>
        <p:nvSpPr>
          <p:cNvPr id="355" name="Google Shape;355;p11"/>
          <p:cNvSpPr/>
          <p:nvPr/>
        </p:nvSpPr>
        <p:spPr>
          <a:xfrm rot="5400000">
            <a:off x="5157337" y="4750220"/>
            <a:ext cx="2086877" cy="167085"/>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11"/>
          <p:cNvSpPr/>
          <p:nvPr/>
        </p:nvSpPr>
        <p:spPr>
          <a:xfrm rot="5400000">
            <a:off x="4903405" y="3953518"/>
            <a:ext cx="454544" cy="151395"/>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11"/>
          <p:cNvSpPr txBox="1"/>
          <p:nvPr/>
        </p:nvSpPr>
        <p:spPr>
          <a:xfrm>
            <a:off x="2949055" y="4268805"/>
            <a:ext cx="30145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25% movement</a:t>
            </a:r>
            <a:endParaRPr/>
          </a:p>
        </p:txBody>
      </p:sp>
      <p:sp>
        <p:nvSpPr>
          <p:cNvPr id="360" name="Google Shape;360;p11"/>
          <p:cNvSpPr txBox="1"/>
          <p:nvPr/>
        </p:nvSpPr>
        <p:spPr>
          <a:xfrm>
            <a:off x="6222100" y="5199287"/>
            <a:ext cx="70083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Pull</a:t>
            </a:r>
            <a:endParaRPr/>
          </a:p>
        </p:txBody>
      </p:sp>
      <p:sp>
        <p:nvSpPr>
          <p:cNvPr id="361" name="Google Shape;361;p11"/>
          <p:cNvSpPr txBox="1"/>
          <p:nvPr/>
        </p:nvSpPr>
        <p:spPr>
          <a:xfrm>
            <a:off x="7551704" y="1067342"/>
            <a:ext cx="366266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But there is a price to pay for all of this lifting power.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62" name="Google Shape;362;p11"/>
          <p:cNvSpPr txBox="1"/>
          <p:nvPr/>
        </p:nvSpPr>
        <p:spPr>
          <a:xfrm>
            <a:off x="7551704" y="2312996"/>
            <a:ext cx="3057722"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Each sheave also doubles the distance we must pull the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tackle in order to have an effect on the load.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descr="A cartoon frame with a white border&#10;&#10;Description automatically generated" id="368" name="Google Shape;368;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9" name="Google Shape;369;p12"/>
          <p:cNvSpPr txBox="1"/>
          <p:nvPr/>
        </p:nvSpPr>
        <p:spPr>
          <a:xfrm>
            <a:off x="1189842" y="408341"/>
            <a:ext cx="910954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There are specific names for pulleys with different numbers of sheaves.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File:Tackles.png" id="370" name="Google Shape;370;p12"/>
          <p:cNvPicPr preferRelativeResize="0"/>
          <p:nvPr/>
        </p:nvPicPr>
        <p:blipFill rotWithShape="1">
          <a:blip r:embed="rId4">
            <a:alphaModFix/>
          </a:blip>
          <a:srcRect b="3691" l="0" r="0" t="0"/>
          <a:stretch/>
        </p:blipFill>
        <p:spPr>
          <a:xfrm>
            <a:off x="2969964" y="1091458"/>
            <a:ext cx="7620000" cy="4942702"/>
          </a:xfrm>
          <a:prstGeom prst="rect">
            <a:avLst/>
          </a:prstGeom>
          <a:noFill/>
          <a:ln>
            <a:noFill/>
          </a:ln>
        </p:spPr>
      </p:pic>
      <p:sp>
        <p:nvSpPr>
          <p:cNvPr id="371" name="Google Shape;371;p12"/>
          <p:cNvSpPr txBox="1"/>
          <p:nvPr/>
        </p:nvSpPr>
        <p:spPr>
          <a:xfrm>
            <a:off x="3588993" y="897366"/>
            <a:ext cx="652614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2             3             4              5              6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descr="A cartoon frame with a white border&#10;&#10;Description automatically generated" id="377" name="Google Shape;377;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8" name="Google Shape;378;p13"/>
          <p:cNvSpPr txBox="1"/>
          <p:nvPr/>
        </p:nvSpPr>
        <p:spPr>
          <a:xfrm>
            <a:off x="3730921" y="2490973"/>
            <a:ext cx="1005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50-100%</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79" name="Google Shape;379;p13"/>
          <p:cNvSpPr/>
          <p:nvPr/>
        </p:nvSpPr>
        <p:spPr>
          <a:xfrm>
            <a:off x="627214" y="652132"/>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13"/>
          <p:cNvSpPr/>
          <p:nvPr/>
        </p:nvSpPr>
        <p:spPr>
          <a:xfrm rot="-5400000">
            <a:off x="4084879" y="3207819"/>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81" name="Google Shape;381;p13"/>
          <p:cNvCxnSpPr/>
          <p:nvPr/>
        </p:nvCxnSpPr>
        <p:spPr>
          <a:xfrm>
            <a:off x="1754659" y="1005016"/>
            <a:ext cx="512134" cy="1359243"/>
          </a:xfrm>
          <a:prstGeom prst="straightConnector1">
            <a:avLst/>
          </a:prstGeom>
          <a:noFill/>
          <a:ln cap="flat" cmpd="sng" w="57150">
            <a:solidFill>
              <a:schemeClr val="dk1"/>
            </a:solidFill>
            <a:prstDash val="solid"/>
            <a:miter lim="800000"/>
            <a:headEnd len="sm" w="sm" type="none"/>
            <a:tailEnd len="sm" w="sm" type="none"/>
          </a:ln>
        </p:spPr>
      </p:cxnSp>
      <p:cxnSp>
        <p:nvCxnSpPr>
          <p:cNvPr id="382" name="Google Shape;382;p13"/>
          <p:cNvCxnSpPr/>
          <p:nvPr/>
        </p:nvCxnSpPr>
        <p:spPr>
          <a:xfrm flipH="1">
            <a:off x="3024507" y="838919"/>
            <a:ext cx="702297" cy="1558267"/>
          </a:xfrm>
          <a:prstGeom prst="straightConnector1">
            <a:avLst/>
          </a:prstGeom>
          <a:noFill/>
          <a:ln cap="flat" cmpd="sng" w="57150">
            <a:solidFill>
              <a:schemeClr val="dk1"/>
            </a:solidFill>
            <a:prstDash val="solid"/>
            <a:miter lim="800000"/>
            <a:headEnd len="sm" w="sm" type="none"/>
            <a:tailEnd len="sm" w="sm" type="none"/>
          </a:ln>
        </p:spPr>
      </p:cxnSp>
      <p:sp>
        <p:nvSpPr>
          <p:cNvPr id="383" name="Google Shape;383;p13"/>
          <p:cNvSpPr/>
          <p:nvPr/>
        </p:nvSpPr>
        <p:spPr>
          <a:xfrm>
            <a:off x="3560396" y="652132"/>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84" name="Google Shape;384;p13"/>
          <p:cNvCxnSpPr/>
          <p:nvPr/>
        </p:nvCxnSpPr>
        <p:spPr>
          <a:xfrm>
            <a:off x="4736324" y="1158425"/>
            <a:ext cx="4700" cy="4616068"/>
          </a:xfrm>
          <a:prstGeom prst="straightConnector1">
            <a:avLst/>
          </a:prstGeom>
          <a:noFill/>
          <a:ln cap="flat" cmpd="sng" w="57150">
            <a:solidFill>
              <a:schemeClr val="dk1"/>
            </a:solidFill>
            <a:prstDash val="solid"/>
            <a:miter lim="800000"/>
            <a:headEnd len="sm" w="sm" type="none"/>
            <a:tailEnd len="sm" w="sm" type="none"/>
          </a:ln>
        </p:spPr>
      </p:cxnSp>
      <p:cxnSp>
        <p:nvCxnSpPr>
          <p:cNvPr id="385" name="Google Shape;385;p13"/>
          <p:cNvCxnSpPr/>
          <p:nvPr/>
        </p:nvCxnSpPr>
        <p:spPr>
          <a:xfrm>
            <a:off x="613547" y="1277814"/>
            <a:ext cx="4700" cy="4616068"/>
          </a:xfrm>
          <a:prstGeom prst="straightConnector1">
            <a:avLst/>
          </a:prstGeom>
          <a:noFill/>
          <a:ln cap="flat" cmpd="sng" w="57150">
            <a:solidFill>
              <a:schemeClr val="dk1"/>
            </a:solidFill>
            <a:prstDash val="solid"/>
            <a:miter lim="800000"/>
            <a:headEnd len="sm" w="sm" type="none"/>
            <a:tailEnd len="sm" w="sm" type="none"/>
          </a:ln>
        </p:spPr>
      </p:cxnSp>
      <p:sp>
        <p:nvSpPr>
          <p:cNvPr id="386" name="Google Shape;386;p13"/>
          <p:cNvSpPr txBox="1"/>
          <p:nvPr/>
        </p:nvSpPr>
        <p:spPr>
          <a:xfrm>
            <a:off x="613547" y="2456479"/>
            <a:ext cx="1005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50-100%</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87" name="Google Shape;387;p13"/>
          <p:cNvSpPr/>
          <p:nvPr/>
        </p:nvSpPr>
        <p:spPr>
          <a:xfrm rot="-5400000">
            <a:off x="991309" y="3119229"/>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13"/>
          <p:cNvSpPr/>
          <p:nvPr/>
        </p:nvSpPr>
        <p:spPr>
          <a:xfrm>
            <a:off x="2144463" y="3389549"/>
            <a:ext cx="1018658" cy="200328"/>
          </a:xfrm>
          <a:prstGeom prst="leftRigh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13"/>
          <p:cNvSpPr/>
          <p:nvPr/>
        </p:nvSpPr>
        <p:spPr>
          <a:xfrm>
            <a:off x="2190537" y="2300471"/>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90" name="Google Shape;390;p13"/>
          <p:cNvSpPr txBox="1"/>
          <p:nvPr/>
        </p:nvSpPr>
        <p:spPr>
          <a:xfrm>
            <a:off x="4917990" y="765333"/>
            <a:ext cx="4860324"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some cases we can combine the work of two or more pulleys.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illustration here may not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increase the life effectiveness of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system but it does give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us perfect control for placement.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Pulling one side more then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other moves the load</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left or right as we lift.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391" name="Google Shape;391;p13"/>
          <p:cNvPicPr preferRelativeResize="0"/>
          <p:nvPr/>
        </p:nvPicPr>
        <p:blipFill rotWithShape="1">
          <a:blip r:embed="rId4">
            <a:alphaModFix/>
          </a:blip>
          <a:srcRect b="0" l="0" r="0" t="0"/>
          <a:stretch/>
        </p:blipFill>
        <p:spPr>
          <a:xfrm>
            <a:off x="3163121" y="4680048"/>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A white rectangular frame with a blue border&#10;&#10;Description automatically generated" id="397" name="Google Shape;397;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98" name="Google Shape;398;p14"/>
          <p:cNvSpPr/>
          <p:nvPr/>
        </p:nvSpPr>
        <p:spPr>
          <a:xfrm>
            <a:off x="9687630" y="261203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99" name="Google Shape;399;p14"/>
          <p:cNvSpPr txBox="1"/>
          <p:nvPr/>
        </p:nvSpPr>
        <p:spPr>
          <a:xfrm>
            <a:off x="10618108" y="2369235"/>
            <a:ext cx="1005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75-150%</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400" name="Google Shape;400;p14"/>
          <p:cNvSpPr/>
          <p:nvPr/>
        </p:nvSpPr>
        <p:spPr>
          <a:xfrm>
            <a:off x="7579938" y="3596826"/>
            <a:ext cx="481817" cy="472780"/>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14"/>
          <p:cNvSpPr/>
          <p:nvPr/>
        </p:nvSpPr>
        <p:spPr>
          <a:xfrm rot="-5400000">
            <a:off x="11211132" y="3035272"/>
            <a:ext cx="456691" cy="322780"/>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02" name="Google Shape;402;p14"/>
          <p:cNvCxnSpPr>
            <a:stCxn id="400" idx="0"/>
          </p:cNvCxnSpPr>
          <p:nvPr/>
        </p:nvCxnSpPr>
        <p:spPr>
          <a:xfrm flipH="1" rot="10800000">
            <a:off x="7820847" y="3253326"/>
            <a:ext cx="1866900" cy="343500"/>
          </a:xfrm>
          <a:prstGeom prst="straightConnector1">
            <a:avLst/>
          </a:prstGeom>
          <a:noFill/>
          <a:ln cap="flat" cmpd="sng" w="57150">
            <a:solidFill>
              <a:schemeClr val="dk1"/>
            </a:solidFill>
            <a:prstDash val="solid"/>
            <a:miter lim="800000"/>
            <a:headEnd len="sm" w="sm" type="none"/>
            <a:tailEnd len="sm" w="sm" type="none"/>
          </a:ln>
        </p:spPr>
      </p:cxnSp>
      <p:cxnSp>
        <p:nvCxnSpPr>
          <p:cNvPr id="403" name="Google Shape;403;p14"/>
          <p:cNvCxnSpPr>
            <a:stCxn id="404" idx="2"/>
            <a:endCxn id="398" idx="0"/>
          </p:cNvCxnSpPr>
          <p:nvPr/>
        </p:nvCxnSpPr>
        <p:spPr>
          <a:xfrm flipH="1">
            <a:off x="10148963" y="1075938"/>
            <a:ext cx="288300" cy="1536000"/>
          </a:xfrm>
          <a:prstGeom prst="straightConnector1">
            <a:avLst/>
          </a:prstGeom>
          <a:noFill/>
          <a:ln cap="flat" cmpd="sng" w="57150">
            <a:solidFill>
              <a:schemeClr val="dk1"/>
            </a:solidFill>
            <a:prstDash val="solid"/>
            <a:miter lim="800000"/>
            <a:headEnd len="sm" w="sm" type="none"/>
            <a:tailEnd len="sm" w="sm" type="none"/>
          </a:ln>
        </p:spPr>
      </p:cxnSp>
      <p:sp>
        <p:nvSpPr>
          <p:cNvPr id="404" name="Google Shape;404;p14"/>
          <p:cNvSpPr/>
          <p:nvPr/>
        </p:nvSpPr>
        <p:spPr>
          <a:xfrm>
            <a:off x="10437263" y="489506"/>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05" name="Google Shape;405;p14"/>
          <p:cNvCxnSpPr/>
          <p:nvPr/>
        </p:nvCxnSpPr>
        <p:spPr>
          <a:xfrm>
            <a:off x="11623511" y="1036687"/>
            <a:ext cx="4700" cy="4616068"/>
          </a:xfrm>
          <a:prstGeom prst="straightConnector1">
            <a:avLst/>
          </a:prstGeom>
          <a:noFill/>
          <a:ln cap="flat" cmpd="sng" w="57150">
            <a:solidFill>
              <a:schemeClr val="dk1"/>
            </a:solidFill>
            <a:prstDash val="solid"/>
            <a:miter lim="800000"/>
            <a:headEnd len="sm" w="sm" type="none"/>
            <a:tailEnd len="sm" w="sm" type="none"/>
          </a:ln>
        </p:spPr>
      </p:cxnSp>
      <p:cxnSp>
        <p:nvCxnSpPr>
          <p:cNvPr id="406" name="Google Shape;406;p14"/>
          <p:cNvCxnSpPr>
            <a:stCxn id="400" idx="2"/>
          </p:cNvCxnSpPr>
          <p:nvPr/>
        </p:nvCxnSpPr>
        <p:spPr>
          <a:xfrm>
            <a:off x="7579938" y="3833216"/>
            <a:ext cx="0" cy="2089800"/>
          </a:xfrm>
          <a:prstGeom prst="straightConnector1">
            <a:avLst/>
          </a:prstGeom>
          <a:noFill/>
          <a:ln cap="flat" cmpd="sng" w="57150">
            <a:solidFill>
              <a:schemeClr val="dk1"/>
            </a:solidFill>
            <a:prstDash val="solid"/>
            <a:miter lim="800000"/>
            <a:headEnd len="sm" w="sm" type="none"/>
            <a:tailEnd len="sm" w="sm" type="none"/>
          </a:ln>
        </p:spPr>
      </p:cxnSp>
      <p:sp>
        <p:nvSpPr>
          <p:cNvPr id="407" name="Google Shape;407;p14"/>
          <p:cNvSpPr txBox="1"/>
          <p:nvPr/>
        </p:nvSpPr>
        <p:spPr>
          <a:xfrm>
            <a:off x="7608318" y="2796500"/>
            <a:ext cx="88838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0-100%</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408" name="Google Shape;408;p14"/>
          <p:cNvSpPr/>
          <p:nvPr/>
        </p:nvSpPr>
        <p:spPr>
          <a:xfrm rot="-470995">
            <a:off x="8349244" y="3234977"/>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14"/>
          <p:cNvSpPr/>
          <p:nvPr/>
        </p:nvSpPr>
        <p:spPr>
          <a:xfrm>
            <a:off x="9643123" y="3785386"/>
            <a:ext cx="1018658" cy="200328"/>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14"/>
          <p:cNvSpPr txBox="1"/>
          <p:nvPr/>
        </p:nvSpPr>
        <p:spPr>
          <a:xfrm>
            <a:off x="2747994" y="877812"/>
            <a:ext cx="486032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Sometimes we don’t need the pulley to lift the load at all but only to keep in position. </a:t>
            </a:r>
            <a:endParaRPr/>
          </a:p>
        </p:txBody>
      </p:sp>
      <p:sp>
        <p:nvSpPr>
          <p:cNvPr id="411" name="Google Shape;411;p14"/>
          <p:cNvSpPr txBox="1"/>
          <p:nvPr/>
        </p:nvSpPr>
        <p:spPr>
          <a:xfrm>
            <a:off x="4179293" y="2796500"/>
            <a:ext cx="2897943"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When using theses types of systems, we need to be very carful that we are not pulling against the lift of the opposing pulley. If we do, we can make our lift have more load on it than it should.</a:t>
            </a:r>
            <a:endParaRPr sz="2000">
              <a:solidFill>
                <a:schemeClr val="dk1"/>
              </a:solidFill>
              <a:latin typeface="Calibri"/>
              <a:ea typeface="Calibri"/>
              <a:cs typeface="Calibri"/>
              <a:sym typeface="Calibri"/>
            </a:endParaRPr>
          </a:p>
        </p:txBody>
      </p:sp>
      <p:pic>
        <p:nvPicPr>
          <p:cNvPr id="412" name="Google Shape;412;p14"/>
          <p:cNvPicPr preferRelativeResize="0"/>
          <p:nvPr/>
        </p:nvPicPr>
        <p:blipFill rotWithShape="1">
          <a:blip r:embed="rId4">
            <a:alphaModFix/>
          </a:blip>
          <a:srcRect b="0" l="0" r="0" t="0"/>
          <a:stretch/>
        </p:blipFill>
        <p:spPr>
          <a:xfrm>
            <a:off x="5323464" y="1915222"/>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descr="A cartoon character with a white frame&#10;&#10;Description automatically generated with medium confidence" id="418" name="Google Shape;418;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19" name="Google Shape;419;p15"/>
          <p:cNvSpPr/>
          <p:nvPr/>
        </p:nvSpPr>
        <p:spPr>
          <a:xfrm>
            <a:off x="625317" y="2648561"/>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20" name="Google Shape;420;p15"/>
          <p:cNvSpPr/>
          <p:nvPr/>
        </p:nvSpPr>
        <p:spPr>
          <a:xfrm>
            <a:off x="3282658" y="2938841"/>
            <a:ext cx="481817" cy="472780"/>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1" name="Google Shape;421;p15"/>
          <p:cNvCxnSpPr>
            <a:stCxn id="422" idx="2"/>
            <a:endCxn id="419" idx="0"/>
          </p:cNvCxnSpPr>
          <p:nvPr/>
        </p:nvCxnSpPr>
        <p:spPr>
          <a:xfrm>
            <a:off x="1086636" y="1123479"/>
            <a:ext cx="0" cy="1525200"/>
          </a:xfrm>
          <a:prstGeom prst="straightConnector1">
            <a:avLst/>
          </a:prstGeom>
          <a:noFill/>
          <a:ln cap="flat" cmpd="sng" w="57150">
            <a:solidFill>
              <a:schemeClr val="dk1"/>
            </a:solidFill>
            <a:prstDash val="solid"/>
            <a:miter lim="800000"/>
            <a:headEnd len="sm" w="sm" type="none"/>
            <a:tailEnd len="sm" w="sm" type="none"/>
          </a:ln>
        </p:spPr>
      </p:cxnSp>
      <p:sp>
        <p:nvSpPr>
          <p:cNvPr id="422" name="Google Shape;422;p15"/>
          <p:cNvSpPr/>
          <p:nvPr/>
        </p:nvSpPr>
        <p:spPr>
          <a:xfrm>
            <a:off x="1086636" y="537047"/>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3" name="Google Shape;423;p15"/>
          <p:cNvCxnSpPr>
            <a:stCxn id="422" idx="6"/>
            <a:endCxn id="420" idx="7"/>
          </p:cNvCxnSpPr>
          <p:nvPr/>
        </p:nvCxnSpPr>
        <p:spPr>
          <a:xfrm>
            <a:off x="2272884" y="1123479"/>
            <a:ext cx="1421100" cy="1884600"/>
          </a:xfrm>
          <a:prstGeom prst="straightConnector1">
            <a:avLst/>
          </a:prstGeom>
          <a:noFill/>
          <a:ln cap="flat" cmpd="sng" w="57150">
            <a:solidFill>
              <a:schemeClr val="dk1"/>
            </a:solidFill>
            <a:prstDash val="solid"/>
            <a:miter lim="800000"/>
            <a:headEnd len="sm" w="sm" type="none"/>
            <a:tailEnd len="sm" w="sm" type="none"/>
          </a:ln>
        </p:spPr>
      </p:cxnSp>
      <p:cxnSp>
        <p:nvCxnSpPr>
          <p:cNvPr id="424" name="Google Shape;424;p15"/>
          <p:cNvCxnSpPr>
            <a:stCxn id="420" idx="5"/>
          </p:cNvCxnSpPr>
          <p:nvPr/>
        </p:nvCxnSpPr>
        <p:spPr>
          <a:xfrm flipH="1">
            <a:off x="2272815" y="3342384"/>
            <a:ext cx="1421100" cy="2343300"/>
          </a:xfrm>
          <a:prstGeom prst="straightConnector1">
            <a:avLst/>
          </a:prstGeom>
          <a:noFill/>
          <a:ln cap="flat" cmpd="sng" w="57150">
            <a:solidFill>
              <a:schemeClr val="dk1"/>
            </a:solidFill>
            <a:prstDash val="solid"/>
            <a:miter lim="800000"/>
            <a:headEnd len="sm" w="sm" type="none"/>
            <a:tailEnd len="sm" w="sm" type="none"/>
          </a:ln>
        </p:spPr>
      </p:cxnSp>
      <p:sp>
        <p:nvSpPr>
          <p:cNvPr id="425" name="Google Shape;425;p15"/>
          <p:cNvSpPr/>
          <p:nvPr/>
        </p:nvSpPr>
        <p:spPr>
          <a:xfrm rot="10800000">
            <a:off x="2491318" y="3008078"/>
            <a:ext cx="720780" cy="359517"/>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15"/>
          <p:cNvSpPr/>
          <p:nvPr/>
        </p:nvSpPr>
        <p:spPr>
          <a:xfrm rot="-5400000">
            <a:off x="764078" y="3679058"/>
            <a:ext cx="645116" cy="68024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15"/>
          <p:cNvSpPr/>
          <p:nvPr/>
        </p:nvSpPr>
        <p:spPr>
          <a:xfrm rot="-7696971">
            <a:off x="2496227" y="1573827"/>
            <a:ext cx="459487" cy="293216"/>
          </a:xfrm>
          <a:prstGeom prst="lef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15"/>
          <p:cNvSpPr/>
          <p:nvPr/>
        </p:nvSpPr>
        <p:spPr>
          <a:xfrm rot="5400000">
            <a:off x="886073" y="1927977"/>
            <a:ext cx="401124" cy="275603"/>
          </a:xfrm>
          <a:prstGeom prst="leftArrow">
            <a:avLst>
              <a:gd fmla="val 50000" name="adj1"/>
              <a:gd fmla="val 50000" name="adj2"/>
            </a:avLst>
          </a:prstGeom>
          <a:solidFill>
            <a:srgbClr val="C4E0B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15"/>
          <p:cNvSpPr txBox="1"/>
          <p:nvPr/>
        </p:nvSpPr>
        <p:spPr>
          <a:xfrm>
            <a:off x="4418844" y="1720435"/>
            <a:ext cx="3681747"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Not all pulleys have to lift.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Sometimes we use a pulley to put added effort on a line, to keep up the tension, add some pressure to the line, or even to add some additional amount of lift.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descr="A cartoon character in a space scene&#10;&#10;Description automatically generated" id="435" name="Google Shape;435;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6" name="Google Shape;436;p16"/>
          <p:cNvSpPr/>
          <p:nvPr/>
        </p:nvSpPr>
        <p:spPr>
          <a:xfrm>
            <a:off x="357916" y="1163625"/>
            <a:ext cx="7982465" cy="4242487"/>
          </a:xfrm>
          <a:prstGeom prst="wedgeEllipseCallout">
            <a:avLst>
              <a:gd fmla="val 67453" name="adj1"/>
              <a:gd fmla="val -18318"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Looking at these entries from other schools can you tell how they used string and pulleys to give them mechanical advantage and control in their lift attempts? </a:t>
            </a:r>
            <a:endParaRPr sz="3200">
              <a:solidFill>
                <a:schemeClr val="dk1"/>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descr="A cartoon alien in a space scene&#10;&#10;Description automatically generated" id="441" name="Google Shape;441;p17"/>
          <p:cNvPicPr preferRelativeResize="0"/>
          <p:nvPr/>
        </p:nvPicPr>
        <p:blipFill rotWithShape="1">
          <a:blip r:embed="rId3">
            <a:alphaModFix/>
          </a:blip>
          <a:srcRect b="0" l="0" r="0" t="0"/>
          <a:stretch/>
        </p:blipFill>
        <p:spPr>
          <a:xfrm>
            <a:off x="118412" y="0"/>
            <a:ext cx="12192000" cy="6858000"/>
          </a:xfrm>
          <a:prstGeom prst="rect">
            <a:avLst/>
          </a:prstGeom>
          <a:noFill/>
          <a:ln>
            <a:noFill/>
          </a:ln>
        </p:spPr>
      </p:pic>
      <p:pic>
        <p:nvPicPr>
          <p:cNvPr id="442" name="Google Shape;442;p17"/>
          <p:cNvPicPr preferRelativeResize="0"/>
          <p:nvPr/>
        </p:nvPicPr>
        <p:blipFill rotWithShape="1">
          <a:blip r:embed="rId4">
            <a:alphaModFix/>
          </a:blip>
          <a:srcRect b="0" l="0" r="0" t="0"/>
          <a:stretch/>
        </p:blipFill>
        <p:spPr>
          <a:xfrm rot="-351799">
            <a:off x="376798" y="329067"/>
            <a:ext cx="3482033" cy="523697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43" name="Google Shape;443;p17"/>
          <p:cNvPicPr preferRelativeResize="0"/>
          <p:nvPr/>
        </p:nvPicPr>
        <p:blipFill rotWithShape="1">
          <a:blip r:embed="rId5">
            <a:alphaModFix/>
          </a:blip>
          <a:srcRect b="0" l="10304" r="0" t="17844"/>
          <a:stretch/>
        </p:blipFill>
        <p:spPr>
          <a:xfrm rot="360897">
            <a:off x="4824031" y="1650069"/>
            <a:ext cx="3415229" cy="470472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444" name="Google Shape;444;p17"/>
          <p:cNvSpPr txBox="1"/>
          <p:nvPr/>
        </p:nvSpPr>
        <p:spPr>
          <a:xfrm>
            <a:off x="9155914" y="5468591"/>
            <a:ext cx="275274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Use of kit components as a </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counterweight is no longer allowed</a:t>
            </a:r>
            <a:endParaRPr/>
          </a:p>
        </p:txBody>
      </p:sp>
      <p:pic>
        <p:nvPicPr>
          <p:cNvPr id="445" name="Google Shape;445;p17"/>
          <p:cNvPicPr preferRelativeResize="0"/>
          <p:nvPr/>
        </p:nvPicPr>
        <p:blipFill rotWithShape="1">
          <a:blip r:embed="rId6">
            <a:alphaModFix/>
          </a:blip>
          <a:srcRect b="0" l="0" r="0" t="0"/>
          <a:stretch/>
        </p:blipFill>
        <p:spPr>
          <a:xfrm rot="561527">
            <a:off x="3909089" y="319972"/>
            <a:ext cx="2174815" cy="327092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descr="A cartoon of planets and stars&#10;&#10;Description automatically generated" id="450" name="Google Shape;450;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51" name="Google Shape;451;p18"/>
          <p:cNvPicPr preferRelativeResize="0"/>
          <p:nvPr/>
        </p:nvPicPr>
        <p:blipFill rotWithShape="1">
          <a:blip r:embed="rId4">
            <a:alphaModFix/>
          </a:blip>
          <a:srcRect b="0" l="0" r="0" t="0"/>
          <a:stretch/>
        </p:blipFill>
        <p:spPr>
          <a:xfrm rot="260024">
            <a:off x="6757199" y="272068"/>
            <a:ext cx="4127407" cy="620762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52" name="Google Shape;452;p18"/>
          <p:cNvPicPr preferRelativeResize="0"/>
          <p:nvPr/>
        </p:nvPicPr>
        <p:blipFill rotWithShape="1">
          <a:blip r:embed="rId5">
            <a:alphaModFix/>
          </a:blip>
          <a:srcRect b="0" l="0" r="0" t="0"/>
          <a:stretch/>
        </p:blipFill>
        <p:spPr>
          <a:xfrm rot="-864177">
            <a:off x="497165" y="857103"/>
            <a:ext cx="5652780" cy="37584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53" name="Google Shape;453;p18"/>
          <p:cNvPicPr preferRelativeResize="0"/>
          <p:nvPr/>
        </p:nvPicPr>
        <p:blipFill rotWithShape="1">
          <a:blip r:embed="rId6">
            <a:alphaModFix/>
          </a:blip>
          <a:srcRect b="0" l="0" r="0" t="0"/>
          <a:stretch/>
        </p:blipFill>
        <p:spPr>
          <a:xfrm rot="373872">
            <a:off x="2508605" y="3840569"/>
            <a:ext cx="4207238" cy="279736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descr="A cartoon of planets and stars&#10;&#10;Description automatically generated" id="458" name="Google Shape;458;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59" name="Google Shape;459;p19"/>
          <p:cNvPicPr preferRelativeResize="0"/>
          <p:nvPr/>
        </p:nvPicPr>
        <p:blipFill rotWithShape="1">
          <a:blip r:embed="rId4">
            <a:alphaModFix/>
          </a:blip>
          <a:srcRect b="6651" l="24262" r="20212" t="12254"/>
          <a:stretch/>
        </p:blipFill>
        <p:spPr>
          <a:xfrm rot="-377157">
            <a:off x="1314783" y="511805"/>
            <a:ext cx="5067759" cy="495759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0" name="Google Shape;460;p19"/>
          <p:cNvPicPr preferRelativeResize="0"/>
          <p:nvPr/>
        </p:nvPicPr>
        <p:blipFill rotWithShape="1">
          <a:blip r:embed="rId5">
            <a:alphaModFix/>
          </a:blip>
          <a:srcRect b="1430" l="23765" r="6781" t="-107"/>
          <a:stretch/>
        </p:blipFill>
        <p:spPr>
          <a:xfrm rot="719502">
            <a:off x="6313023" y="474618"/>
            <a:ext cx="5071905" cy="479110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1" name="Google Shape;461;p19"/>
          <p:cNvPicPr preferRelativeResize="0"/>
          <p:nvPr/>
        </p:nvPicPr>
        <p:blipFill rotWithShape="1">
          <a:blip r:embed="rId6">
            <a:alphaModFix/>
          </a:blip>
          <a:srcRect b="10466" l="21602" r="29252" t="15075"/>
          <a:stretch/>
        </p:blipFill>
        <p:spPr>
          <a:xfrm>
            <a:off x="5326408" y="3717274"/>
            <a:ext cx="2810242" cy="28308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A cartoon character in a space scene&#10;&#10;Description automatically generated" id="99" name="Google Shape;99;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0" name="Google Shape;100;p2"/>
          <p:cNvSpPr/>
          <p:nvPr/>
        </p:nvSpPr>
        <p:spPr>
          <a:xfrm>
            <a:off x="57665" y="1066632"/>
            <a:ext cx="8962767" cy="4872849"/>
          </a:xfrm>
          <a:prstGeom prst="wedgeRoundRectCallout">
            <a:avLst>
              <a:gd fmla="val 57963" name="adj1"/>
              <a:gd fmla="val -2841"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2"/>
          <p:cNvSpPr/>
          <p:nvPr/>
        </p:nvSpPr>
        <p:spPr>
          <a:xfrm>
            <a:off x="6545972" y="1140903"/>
            <a:ext cx="2212134" cy="2134751"/>
          </a:xfrm>
          <a:prstGeom prst="roundRect">
            <a:avLst>
              <a:gd fmla="val 16667" name="adj"/>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2"/>
          <p:cNvSpPr txBox="1"/>
          <p:nvPr/>
        </p:nvSpPr>
        <p:spPr>
          <a:xfrm>
            <a:off x="308352" y="235635"/>
            <a:ext cx="53880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Six Simple Machines</a:t>
            </a:r>
            <a:endParaRPr/>
          </a:p>
        </p:txBody>
      </p:sp>
      <p:grpSp>
        <p:nvGrpSpPr>
          <p:cNvPr id="103" name="Google Shape;103;p2"/>
          <p:cNvGrpSpPr/>
          <p:nvPr/>
        </p:nvGrpSpPr>
        <p:grpSpPr>
          <a:xfrm>
            <a:off x="148527" y="996778"/>
            <a:ext cx="8336446" cy="2257167"/>
            <a:chOff x="131611" y="906162"/>
            <a:chExt cx="9455076" cy="2347783"/>
          </a:xfrm>
        </p:grpSpPr>
        <p:sp>
          <p:nvSpPr>
            <p:cNvPr id="104" name="Google Shape;104;p2"/>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5" name="Google Shape;105;p2"/>
            <p:cNvGrpSpPr/>
            <p:nvPr/>
          </p:nvGrpSpPr>
          <p:grpSpPr>
            <a:xfrm>
              <a:off x="131611" y="1342835"/>
              <a:ext cx="3151291" cy="1532169"/>
              <a:chOff x="-253777" y="2119823"/>
              <a:chExt cx="8648134" cy="3168869"/>
            </a:xfrm>
          </p:grpSpPr>
          <p:sp>
            <p:nvSpPr>
              <p:cNvPr id="106" name="Google Shape;106;p2"/>
              <p:cNvSpPr/>
              <p:nvPr/>
            </p:nvSpPr>
            <p:spPr>
              <a:xfrm>
                <a:off x="1589903" y="3525794"/>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chemeClr val="lt1"/>
                    </a:solidFill>
                    <a:latin typeface="Calibri"/>
                    <a:ea typeface="Calibri"/>
                    <a:cs typeface="Calibri"/>
                    <a:sym typeface="Calibri"/>
                  </a:rPr>
                  <a:t>FULCRUM</a:t>
                </a:r>
                <a:endParaRPr sz="600">
                  <a:solidFill>
                    <a:schemeClr val="lt1"/>
                  </a:solidFill>
                  <a:latin typeface="Calibri"/>
                  <a:ea typeface="Calibri"/>
                  <a:cs typeface="Calibri"/>
                  <a:sym typeface="Calibri"/>
                </a:endParaRPr>
              </a:p>
            </p:txBody>
          </p:sp>
          <p:sp>
            <p:nvSpPr>
              <p:cNvPr id="107" name="Google Shape;107;p2"/>
              <p:cNvSpPr/>
              <p:nvPr/>
            </p:nvSpPr>
            <p:spPr>
              <a:xfrm>
                <a:off x="963827" y="324364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LEVER</a:t>
                </a:r>
                <a:endParaRPr/>
              </a:p>
            </p:txBody>
          </p:sp>
          <p:sp>
            <p:nvSpPr>
              <p:cNvPr id="108" name="Google Shape;108;p2"/>
              <p:cNvSpPr/>
              <p:nvPr/>
            </p:nvSpPr>
            <p:spPr>
              <a:xfrm>
                <a:off x="947351" y="227295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C00000"/>
                  </a:solidFill>
                  <a:latin typeface="Calibri"/>
                  <a:ea typeface="Calibri"/>
                  <a:cs typeface="Calibri"/>
                  <a:sym typeface="Calibri"/>
                </a:endParaRPr>
              </a:p>
            </p:txBody>
          </p:sp>
          <p:cxnSp>
            <p:nvCxnSpPr>
              <p:cNvPr id="109" name="Google Shape;109;p2"/>
              <p:cNvCxnSpPr/>
              <p:nvPr/>
            </p:nvCxnSpPr>
            <p:spPr>
              <a:xfrm>
                <a:off x="7941276" y="2726724"/>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10" name="Google Shape;110;p2"/>
              <p:cNvSpPr txBox="1"/>
              <p:nvPr/>
            </p:nvSpPr>
            <p:spPr>
              <a:xfrm>
                <a:off x="7242238" y="2214145"/>
                <a:ext cx="1152118" cy="5410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Effort</a:t>
                </a:r>
                <a:endParaRPr/>
              </a:p>
            </p:txBody>
          </p:sp>
          <p:cxnSp>
            <p:nvCxnSpPr>
              <p:cNvPr id="111" name="Google Shape;111;p2"/>
              <p:cNvCxnSpPr/>
              <p:nvPr/>
            </p:nvCxnSpPr>
            <p:spPr>
              <a:xfrm>
                <a:off x="640266" y="2557162"/>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2" name="Google Shape;112;p2"/>
              <p:cNvSpPr txBox="1"/>
              <p:nvPr/>
            </p:nvSpPr>
            <p:spPr>
              <a:xfrm>
                <a:off x="-253777" y="2119823"/>
                <a:ext cx="1036256" cy="541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Load</a:t>
                </a:r>
                <a:endParaRPr/>
              </a:p>
            </p:txBody>
          </p:sp>
        </p:grpSp>
        <p:grpSp>
          <p:nvGrpSpPr>
            <p:cNvPr id="113" name="Google Shape;113;p2"/>
            <p:cNvGrpSpPr/>
            <p:nvPr/>
          </p:nvGrpSpPr>
          <p:grpSpPr>
            <a:xfrm>
              <a:off x="3756724" y="1171088"/>
              <a:ext cx="3388652" cy="2082857"/>
              <a:chOff x="2067168" y="1314619"/>
              <a:chExt cx="4779669" cy="3514296"/>
            </a:xfrm>
          </p:grpSpPr>
          <p:sp>
            <p:nvSpPr>
              <p:cNvPr id="114" name="Google Shape;114;p2"/>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2"/>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16" name="Google Shape;116;p2"/>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17" name="Google Shape;117;p2"/>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18" name="Google Shape;118;p2"/>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9" name="Google Shape;119;p2"/>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20" name="Google Shape;120;p2"/>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Wh</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21" name="Google Shape;121;p2"/>
              <p:cNvSpPr/>
              <p:nvPr/>
            </p:nvSpPr>
            <p:spPr>
              <a:xfrm>
                <a:off x="5764398" y="3372964"/>
                <a:ext cx="234522"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2"/>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2"/>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2"/>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8" name="Google Shape;128;p2"/>
            <p:cNvGrpSpPr/>
            <p:nvPr/>
          </p:nvGrpSpPr>
          <p:grpSpPr>
            <a:xfrm>
              <a:off x="7408207" y="1250961"/>
              <a:ext cx="2178480" cy="1861599"/>
              <a:chOff x="1910758" y="989568"/>
              <a:chExt cx="4527524" cy="4224985"/>
            </a:xfrm>
          </p:grpSpPr>
          <p:sp>
            <p:nvSpPr>
              <p:cNvPr id="129" name="Google Shape;129;p2"/>
              <p:cNvSpPr/>
              <p:nvPr/>
            </p:nvSpPr>
            <p:spPr>
              <a:xfrm>
                <a:off x="3089189" y="4250040"/>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30" name="Google Shape;130;p2"/>
              <p:cNvCxnSpPr/>
              <p:nvPr/>
            </p:nvCxnSpPr>
            <p:spPr>
              <a:xfrm>
                <a:off x="5895142" y="2895346"/>
                <a:ext cx="543140" cy="648206"/>
              </a:xfrm>
              <a:prstGeom prst="straightConnector1">
                <a:avLst/>
              </a:prstGeom>
              <a:noFill/>
              <a:ln cap="flat" cmpd="sng" w="76200">
                <a:solidFill>
                  <a:schemeClr val="dk1"/>
                </a:solidFill>
                <a:prstDash val="solid"/>
                <a:miter lim="800000"/>
                <a:headEnd len="sm" w="sm" type="none"/>
                <a:tailEnd len="med" w="med" type="triangle"/>
              </a:ln>
            </p:spPr>
          </p:cxnSp>
          <p:sp>
            <p:nvSpPr>
              <p:cNvPr id="131" name="Google Shape;131;p2"/>
              <p:cNvSpPr txBox="1"/>
              <p:nvPr/>
            </p:nvSpPr>
            <p:spPr>
              <a:xfrm>
                <a:off x="5228022" y="2208255"/>
                <a:ext cx="1100332" cy="628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Effort</a:t>
                </a:r>
                <a:endParaRPr sz="1800">
                  <a:solidFill>
                    <a:schemeClr val="dk1"/>
                  </a:solidFill>
                  <a:latin typeface="Calibri"/>
                  <a:ea typeface="Calibri"/>
                  <a:cs typeface="Calibri"/>
                  <a:sym typeface="Calibri"/>
                </a:endParaRPr>
              </a:p>
            </p:txBody>
          </p:sp>
          <p:cxnSp>
            <p:nvCxnSpPr>
              <p:cNvPr id="132" name="Google Shape;132;p2"/>
              <p:cNvCxnSpPr/>
              <p:nvPr/>
            </p:nvCxnSpPr>
            <p:spPr>
              <a:xfrm>
                <a:off x="2930387" y="4320405"/>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33" name="Google Shape;133;p2"/>
              <p:cNvSpPr txBox="1"/>
              <p:nvPr/>
            </p:nvSpPr>
            <p:spPr>
              <a:xfrm>
                <a:off x="1910758" y="3567543"/>
                <a:ext cx="1113392" cy="69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Load</a:t>
                </a:r>
                <a:endParaRPr/>
              </a:p>
            </p:txBody>
          </p:sp>
          <p:sp>
            <p:nvSpPr>
              <p:cNvPr id="134" name="Google Shape;134;p2"/>
              <p:cNvSpPr/>
              <p:nvPr/>
            </p:nvSpPr>
            <p:spPr>
              <a:xfrm>
                <a:off x="2957384" y="2633017"/>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
              <p:cNvSpPr/>
              <p:nvPr/>
            </p:nvSpPr>
            <p:spPr>
              <a:xfrm>
                <a:off x="2957384" y="989568"/>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
              <p:cNvSpPr/>
              <p:nvPr/>
            </p:nvSpPr>
            <p:spPr>
              <a:xfrm>
                <a:off x="2940908" y="157600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
              <p:cNvSpPr/>
              <p:nvPr/>
            </p:nvSpPr>
            <p:spPr>
              <a:xfrm rot="-996303">
                <a:off x="3864184" y="1406104"/>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
              <p:cNvSpPr/>
              <p:nvPr/>
            </p:nvSpPr>
            <p:spPr>
              <a:xfrm rot="-2392045">
                <a:off x="5028403" y="764862"/>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2"/>
              <p:cNvSpPr/>
              <p:nvPr/>
            </p:nvSpPr>
            <p:spPr>
              <a:xfrm>
                <a:off x="3451655" y="3219449"/>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40" name="Google Shape;140;p2"/>
          <p:cNvSpPr/>
          <p:nvPr/>
        </p:nvSpPr>
        <p:spPr>
          <a:xfrm rot="-1352454">
            <a:off x="2465653" y="3995354"/>
            <a:ext cx="363640" cy="515887"/>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41" name="Google Shape;141;p2"/>
          <p:cNvCxnSpPr/>
          <p:nvPr/>
        </p:nvCxnSpPr>
        <p:spPr>
          <a:xfrm flipH="1" rot="10800000">
            <a:off x="2051512" y="4315209"/>
            <a:ext cx="368910" cy="157155"/>
          </a:xfrm>
          <a:prstGeom prst="straightConnector1">
            <a:avLst/>
          </a:prstGeom>
          <a:noFill/>
          <a:ln cap="flat" cmpd="sng" w="76200">
            <a:solidFill>
              <a:schemeClr val="dk1"/>
            </a:solidFill>
            <a:prstDash val="solid"/>
            <a:miter lim="800000"/>
            <a:headEnd len="sm" w="sm" type="none"/>
            <a:tailEnd len="med" w="med" type="triangle"/>
          </a:ln>
        </p:spPr>
      </p:cxnSp>
      <p:sp>
        <p:nvSpPr>
          <p:cNvPr id="142" name="Google Shape;142;p2"/>
          <p:cNvSpPr txBox="1"/>
          <p:nvPr/>
        </p:nvSpPr>
        <p:spPr>
          <a:xfrm>
            <a:off x="1415272" y="4339094"/>
            <a:ext cx="276877"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143" name="Google Shape;143;p2"/>
          <p:cNvSpPr/>
          <p:nvPr/>
        </p:nvSpPr>
        <p:spPr>
          <a:xfrm flipH="1">
            <a:off x="435763" y="4374055"/>
            <a:ext cx="2605875" cy="1174973"/>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4" name="Google Shape;144;p2"/>
          <p:cNvCxnSpPr/>
          <p:nvPr/>
        </p:nvCxnSpPr>
        <p:spPr>
          <a:xfrm>
            <a:off x="2731572" y="4506672"/>
            <a:ext cx="6493" cy="342551"/>
          </a:xfrm>
          <a:prstGeom prst="straightConnector1">
            <a:avLst/>
          </a:prstGeom>
          <a:noFill/>
          <a:ln cap="flat" cmpd="sng" w="76200">
            <a:solidFill>
              <a:schemeClr val="dk1"/>
            </a:solidFill>
            <a:prstDash val="solid"/>
            <a:miter lim="800000"/>
            <a:headEnd len="sm" w="sm" type="none"/>
            <a:tailEnd len="med" w="med" type="triangle"/>
          </a:ln>
        </p:spPr>
      </p:cxnSp>
      <p:sp>
        <p:nvSpPr>
          <p:cNvPr id="145" name="Google Shape;145;p2"/>
          <p:cNvSpPr txBox="1"/>
          <p:nvPr/>
        </p:nvSpPr>
        <p:spPr>
          <a:xfrm>
            <a:off x="2419816" y="4763998"/>
            <a:ext cx="250948"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nvGrpSpPr>
          <p:cNvPr id="146" name="Google Shape;146;p2"/>
          <p:cNvGrpSpPr/>
          <p:nvPr/>
        </p:nvGrpSpPr>
        <p:grpSpPr>
          <a:xfrm>
            <a:off x="3187313" y="3372873"/>
            <a:ext cx="3057835" cy="2112302"/>
            <a:chOff x="2586680" y="949328"/>
            <a:chExt cx="4750938" cy="3557129"/>
          </a:xfrm>
        </p:grpSpPr>
        <p:sp>
          <p:nvSpPr>
            <p:cNvPr id="147" name="Google Shape;147;p2"/>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48" name="Google Shape;148;p2"/>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149" name="Google Shape;149;p2"/>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2"/>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2"/>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4" name="Google Shape;154;p2"/>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155" name="Google Shape;155;p2"/>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56" name="Google Shape;156;p2"/>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157" name="Google Shape;157;p2"/>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158" name="Google Shape;158;p2"/>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grpSp>
        <p:nvGrpSpPr>
          <p:cNvPr id="159" name="Google Shape;159;p2"/>
          <p:cNvGrpSpPr/>
          <p:nvPr/>
        </p:nvGrpSpPr>
        <p:grpSpPr>
          <a:xfrm>
            <a:off x="6843572" y="3518852"/>
            <a:ext cx="1852705" cy="1996230"/>
            <a:chOff x="3012209" y="1511312"/>
            <a:chExt cx="3325654" cy="4195468"/>
          </a:xfrm>
        </p:grpSpPr>
        <p:sp>
          <p:nvSpPr>
            <p:cNvPr id="160" name="Google Shape;160;p2"/>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2"/>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2"/>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2"/>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2"/>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5" name="Google Shape;165;p2"/>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6" name="Google Shape;166;p2"/>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7" name="Google Shape;167;p2"/>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8" name="Google Shape;168;p2"/>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9" name="Google Shape;169;p2"/>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170" name="Google Shape;170;p2"/>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71" name="Google Shape;171;p2"/>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172" name="Google Shape;172;p2"/>
            <p:cNvSpPr txBox="1"/>
            <p:nvPr/>
          </p:nvSpPr>
          <p:spPr>
            <a:xfrm>
              <a:off x="3012209" y="3518892"/>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73" name="Google Shape;173;p2"/>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174" name="Google Shape;174;p2"/>
            <p:cNvSpPr txBox="1"/>
            <p:nvPr/>
          </p:nvSpPr>
          <p:spPr>
            <a:xfrm>
              <a:off x="3441733" y="1925330"/>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A cartoon of planets and stars&#10;&#10;Description automatically generated" id="466" name="Google Shape;466;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67" name="Google Shape;467;p20"/>
          <p:cNvPicPr preferRelativeResize="0"/>
          <p:nvPr/>
        </p:nvPicPr>
        <p:blipFill rotWithShape="1">
          <a:blip r:embed="rId4">
            <a:alphaModFix/>
          </a:blip>
          <a:srcRect b="5225" l="1896" r="14833" t="4955"/>
          <a:stretch/>
        </p:blipFill>
        <p:spPr>
          <a:xfrm>
            <a:off x="1362348" y="666298"/>
            <a:ext cx="7634690" cy="547538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8" name="Google Shape;468;p20"/>
          <p:cNvPicPr preferRelativeResize="0"/>
          <p:nvPr/>
        </p:nvPicPr>
        <p:blipFill rotWithShape="1">
          <a:blip r:embed="rId5">
            <a:alphaModFix/>
          </a:blip>
          <a:srcRect b="0" l="0" r="0" t="0"/>
          <a:stretch/>
        </p:blipFill>
        <p:spPr>
          <a:xfrm rot="555491">
            <a:off x="7258500" y="384210"/>
            <a:ext cx="3710157" cy="246686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9" name="Google Shape;469;p20"/>
          <p:cNvPicPr preferRelativeResize="0"/>
          <p:nvPr/>
        </p:nvPicPr>
        <p:blipFill rotWithShape="1">
          <a:blip r:embed="rId6">
            <a:alphaModFix/>
          </a:blip>
          <a:srcRect b="0" l="0" r="0" t="0"/>
          <a:stretch/>
        </p:blipFill>
        <p:spPr>
          <a:xfrm>
            <a:off x="8023451" y="2805756"/>
            <a:ext cx="3478039" cy="231252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0" name="Google Shape;470;p20"/>
          <p:cNvPicPr preferRelativeResize="0"/>
          <p:nvPr/>
        </p:nvPicPr>
        <p:blipFill rotWithShape="1">
          <a:blip r:embed="rId7">
            <a:alphaModFix/>
          </a:blip>
          <a:srcRect b="4322" l="16435" r="30093" t="33148"/>
          <a:stretch/>
        </p:blipFill>
        <p:spPr>
          <a:xfrm rot="421631">
            <a:off x="8141820" y="4965946"/>
            <a:ext cx="2019000" cy="1569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descr="A cartoon of planets and stars&#10;&#10;Description automatically generated" id="475" name="Google Shape;475;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76" name="Google Shape;476;p21"/>
          <p:cNvPicPr preferRelativeResize="0"/>
          <p:nvPr/>
        </p:nvPicPr>
        <p:blipFill rotWithShape="1">
          <a:blip r:embed="rId4">
            <a:alphaModFix/>
          </a:blip>
          <a:srcRect b="0" l="0" r="0" t="0"/>
          <a:stretch/>
        </p:blipFill>
        <p:spPr>
          <a:xfrm>
            <a:off x="3957913" y="679624"/>
            <a:ext cx="6583354" cy="437723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7" name="Google Shape;477;p21"/>
          <p:cNvPicPr preferRelativeResize="0"/>
          <p:nvPr/>
        </p:nvPicPr>
        <p:blipFill rotWithShape="1">
          <a:blip r:embed="rId5">
            <a:alphaModFix/>
          </a:blip>
          <a:srcRect b="440" l="22775" r="719" t="23749"/>
          <a:stretch/>
        </p:blipFill>
        <p:spPr>
          <a:xfrm rot="-1248706">
            <a:off x="439111" y="784656"/>
            <a:ext cx="4188606" cy="275967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8" name="Google Shape;478;p21"/>
          <p:cNvPicPr preferRelativeResize="0"/>
          <p:nvPr/>
        </p:nvPicPr>
        <p:blipFill rotWithShape="1">
          <a:blip r:embed="rId6">
            <a:alphaModFix/>
          </a:blip>
          <a:srcRect b="4223" l="8938" r="12982" t="15100"/>
          <a:stretch/>
        </p:blipFill>
        <p:spPr>
          <a:xfrm>
            <a:off x="1650733" y="3649361"/>
            <a:ext cx="3681263" cy="252901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descr="A cartoon of a planet with planets and a planet in the background&#10;&#10;Description automatically generated" id="484" name="Google Shape;484;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85" name="Google Shape;485;p22"/>
          <p:cNvPicPr preferRelativeResize="0"/>
          <p:nvPr/>
        </p:nvPicPr>
        <p:blipFill rotWithShape="1">
          <a:blip r:embed="rId4">
            <a:alphaModFix/>
          </a:blip>
          <a:srcRect b="10150" l="5197" r="2846" t="24384"/>
          <a:stretch/>
        </p:blipFill>
        <p:spPr>
          <a:xfrm>
            <a:off x="571438" y="514236"/>
            <a:ext cx="5143579" cy="550736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6" name="Google Shape;486;p22"/>
          <p:cNvPicPr preferRelativeResize="0"/>
          <p:nvPr/>
        </p:nvPicPr>
        <p:blipFill rotWithShape="1">
          <a:blip r:embed="rId5">
            <a:alphaModFix/>
          </a:blip>
          <a:srcRect b="0" l="0" r="0" t="0"/>
          <a:stretch/>
        </p:blipFill>
        <p:spPr>
          <a:xfrm rot="194297">
            <a:off x="9028556" y="304799"/>
            <a:ext cx="2330585" cy="35052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7" name="Google Shape;487;p22"/>
          <p:cNvPicPr preferRelativeResize="0"/>
          <p:nvPr/>
        </p:nvPicPr>
        <p:blipFill rotWithShape="1">
          <a:blip r:embed="rId6">
            <a:alphaModFix/>
          </a:blip>
          <a:srcRect b="0" l="0" r="0" t="0"/>
          <a:stretch/>
        </p:blipFill>
        <p:spPr>
          <a:xfrm rot="207387">
            <a:off x="6338335" y="3548721"/>
            <a:ext cx="4401444" cy="2926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8" name="Google Shape;488;p22"/>
          <p:cNvPicPr preferRelativeResize="0"/>
          <p:nvPr/>
        </p:nvPicPr>
        <p:blipFill rotWithShape="1">
          <a:blip r:embed="rId7">
            <a:alphaModFix/>
          </a:blip>
          <a:srcRect b="3818" l="15834" r="36906" t="8166"/>
          <a:stretch/>
        </p:blipFill>
        <p:spPr>
          <a:xfrm rot="-417928">
            <a:off x="5919248" y="402153"/>
            <a:ext cx="2860597" cy="354227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descr="A cartoon character in a space scene&#10;&#10;Description automatically generated" id="494" name="Google Shape;494;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95" name="Google Shape;495;p23"/>
          <p:cNvSpPr/>
          <p:nvPr/>
        </p:nvSpPr>
        <p:spPr>
          <a:xfrm>
            <a:off x="4494882" y="1167788"/>
            <a:ext cx="6521985" cy="2489812"/>
          </a:xfrm>
          <a:prstGeom prst="wedgeRoundRectCallout">
            <a:avLst>
              <a:gd fmla="val -82135" name="adj1"/>
              <a:gd fmla="val 18291" name="adj2"/>
              <a:gd fmla="val 16667" name="adj3"/>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23"/>
          <p:cNvSpPr txBox="1"/>
          <p:nvPr/>
        </p:nvSpPr>
        <p:spPr>
          <a:xfrm>
            <a:off x="5034710" y="1266940"/>
            <a:ext cx="5894024"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Success in any of the Hydro-Bot Challenges requires the creative use of String and Pulleys. They are the best tool we have for maximizing force and controlling the position of your load.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A cartoon character with a white background&#10;&#10;Description automatically generated" id="180" name="Google Shape;180;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1" name="Google Shape;181;p3"/>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3"/>
          <p:cNvSpPr txBox="1"/>
          <p:nvPr/>
        </p:nvSpPr>
        <p:spPr>
          <a:xfrm>
            <a:off x="567763" y="259831"/>
            <a:ext cx="16891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Pulley</a:t>
            </a:r>
            <a:endParaRPr/>
          </a:p>
        </p:txBody>
      </p:sp>
      <p:sp>
        <p:nvSpPr>
          <p:cNvPr id="183" name="Google Shape;183;p3"/>
          <p:cNvSpPr/>
          <p:nvPr/>
        </p:nvSpPr>
        <p:spPr>
          <a:xfrm>
            <a:off x="5261069" y="4457441"/>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84" name="Google Shape;184;p3"/>
          <p:cNvCxnSpPr/>
          <p:nvPr/>
        </p:nvCxnSpPr>
        <p:spPr>
          <a:xfrm>
            <a:off x="7556343" y="3647720"/>
            <a:ext cx="383643" cy="731123"/>
          </a:xfrm>
          <a:prstGeom prst="straightConnector1">
            <a:avLst/>
          </a:prstGeom>
          <a:noFill/>
          <a:ln cap="flat" cmpd="sng" w="76200">
            <a:solidFill>
              <a:schemeClr val="dk1"/>
            </a:solidFill>
            <a:prstDash val="solid"/>
            <a:miter lim="800000"/>
            <a:headEnd len="sm" w="sm" type="none"/>
            <a:tailEnd len="med" w="med" type="triangle"/>
          </a:ln>
        </p:spPr>
      </p:cxnSp>
      <p:sp>
        <p:nvSpPr>
          <p:cNvPr id="185" name="Google Shape;185;p3"/>
          <p:cNvSpPr txBox="1"/>
          <p:nvPr/>
        </p:nvSpPr>
        <p:spPr>
          <a:xfrm>
            <a:off x="7253762" y="3278388"/>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86" name="Google Shape;186;p3"/>
          <p:cNvCxnSpPr/>
          <p:nvPr/>
        </p:nvCxnSpPr>
        <p:spPr>
          <a:xfrm>
            <a:off x="5102267" y="45278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87" name="Google Shape;187;p3"/>
          <p:cNvSpPr txBox="1"/>
          <p:nvPr/>
        </p:nvSpPr>
        <p:spPr>
          <a:xfrm>
            <a:off x="4739686" y="4194950"/>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88" name="Google Shape;188;p3"/>
          <p:cNvSpPr/>
          <p:nvPr/>
        </p:nvSpPr>
        <p:spPr>
          <a:xfrm>
            <a:off x="5129264" y="2840418"/>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3"/>
          <p:cNvSpPr/>
          <p:nvPr/>
        </p:nvSpPr>
        <p:spPr>
          <a:xfrm>
            <a:off x="5129264" y="1196969"/>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3"/>
          <p:cNvSpPr/>
          <p:nvPr/>
        </p:nvSpPr>
        <p:spPr>
          <a:xfrm>
            <a:off x="5112788" y="1783401"/>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3"/>
          <p:cNvSpPr/>
          <p:nvPr/>
        </p:nvSpPr>
        <p:spPr>
          <a:xfrm rot="-996303">
            <a:off x="6036064" y="1613505"/>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3"/>
          <p:cNvSpPr/>
          <p:nvPr/>
        </p:nvSpPr>
        <p:spPr>
          <a:xfrm rot="-1531635">
            <a:off x="6932974" y="1301989"/>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3"/>
          <p:cNvSpPr/>
          <p:nvPr/>
        </p:nvSpPr>
        <p:spPr>
          <a:xfrm>
            <a:off x="5623535" y="3426850"/>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3"/>
          <p:cNvSpPr txBox="1"/>
          <p:nvPr/>
        </p:nvSpPr>
        <p:spPr>
          <a:xfrm>
            <a:off x="707776" y="1390666"/>
            <a:ext cx="4295343"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Pulleys are very good at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converting effort to lift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and are very effective at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giving us the ability to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control the position</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of our load. </a:t>
            </a:r>
            <a:endParaRPr sz="3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A cartoon of a green lizard&#10;&#10;Description automatically generated" id="200" name="Google Shape;200;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1" name="Google Shape;201;p4"/>
          <p:cNvSpPr/>
          <p:nvPr/>
        </p:nvSpPr>
        <p:spPr>
          <a:xfrm>
            <a:off x="932333" y="3144679"/>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02" name="Google Shape;202;p4"/>
          <p:cNvSpPr txBox="1"/>
          <p:nvPr/>
        </p:nvSpPr>
        <p:spPr>
          <a:xfrm>
            <a:off x="3518150" y="2703307"/>
            <a:ext cx="7025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03" name="Google Shape;203;p4"/>
          <p:cNvSpPr/>
          <p:nvPr/>
        </p:nvSpPr>
        <p:spPr>
          <a:xfrm>
            <a:off x="1393652" y="914798"/>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4"/>
          <p:cNvSpPr/>
          <p:nvPr/>
        </p:nvSpPr>
        <p:spPr>
          <a:xfrm>
            <a:off x="1377176" y="150123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4"/>
          <p:cNvSpPr/>
          <p:nvPr/>
        </p:nvSpPr>
        <p:spPr>
          <a:xfrm rot="-1531635">
            <a:off x="3197362" y="1019818"/>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4"/>
          <p:cNvSpPr/>
          <p:nvPr/>
        </p:nvSpPr>
        <p:spPr>
          <a:xfrm rot="-5400000">
            <a:off x="951060" y="4321275"/>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4"/>
          <p:cNvSpPr txBox="1"/>
          <p:nvPr/>
        </p:nvSpPr>
        <p:spPr>
          <a:xfrm>
            <a:off x="618995" y="4176865"/>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08" name="Google Shape;208;p4"/>
          <p:cNvSpPr/>
          <p:nvPr/>
        </p:nvSpPr>
        <p:spPr>
          <a:xfrm rot="-7233113">
            <a:off x="3778058" y="3475962"/>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4"/>
          <p:cNvSpPr txBox="1"/>
          <p:nvPr/>
        </p:nvSpPr>
        <p:spPr>
          <a:xfrm>
            <a:off x="4853403" y="579648"/>
            <a:ext cx="3621857"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single pulley system will not change the amount of force needed to move a load but it is very effective in allowing us to alter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direction of motion.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Pulling down on a string can lift a load up.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This can be very useful in when we need to work within a confined area.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A cartoon of a monster&#10;&#10;Description automatically generated" id="214" name="Google Shape;214;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5" name="Google Shape;215;p5"/>
          <p:cNvSpPr/>
          <p:nvPr/>
        </p:nvSpPr>
        <p:spPr>
          <a:xfrm>
            <a:off x="4003080" y="3110559"/>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16" name="Google Shape;216;p5"/>
          <p:cNvSpPr txBox="1"/>
          <p:nvPr/>
        </p:nvSpPr>
        <p:spPr>
          <a:xfrm>
            <a:off x="6588897" y="2669187"/>
            <a:ext cx="7025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17" name="Google Shape;217;p5"/>
          <p:cNvSpPr/>
          <p:nvPr/>
        </p:nvSpPr>
        <p:spPr>
          <a:xfrm>
            <a:off x="4464399" y="880678"/>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5"/>
          <p:cNvSpPr/>
          <p:nvPr/>
        </p:nvSpPr>
        <p:spPr>
          <a:xfrm>
            <a:off x="4447923" y="146711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5"/>
          <p:cNvSpPr/>
          <p:nvPr/>
        </p:nvSpPr>
        <p:spPr>
          <a:xfrm rot="-1531635">
            <a:off x="6268109" y="985698"/>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5"/>
          <p:cNvSpPr/>
          <p:nvPr/>
        </p:nvSpPr>
        <p:spPr>
          <a:xfrm rot="-5400000">
            <a:off x="4021807" y="4287155"/>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5"/>
          <p:cNvSpPr txBox="1"/>
          <p:nvPr/>
        </p:nvSpPr>
        <p:spPr>
          <a:xfrm>
            <a:off x="3689742" y="4142745"/>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22" name="Google Shape;222;p5"/>
          <p:cNvSpPr/>
          <p:nvPr/>
        </p:nvSpPr>
        <p:spPr>
          <a:xfrm rot="-7233113">
            <a:off x="6848805" y="3441842"/>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5"/>
          <p:cNvSpPr txBox="1"/>
          <p:nvPr/>
        </p:nvSpPr>
        <p:spPr>
          <a:xfrm>
            <a:off x="7862212" y="1099526"/>
            <a:ext cx="3615556"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pulley is often called a block and tackle.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pulley or wheels are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called Blocks and rope or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string is called the Tackle.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wheels in pulleys are sometimes called Sheaves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or Drums.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A cartoon of a toy&#10;&#10;Description automatically generated" id="229" name="Google Shape;229;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0" name="Google Shape;230;p6"/>
          <p:cNvSpPr/>
          <p:nvPr/>
        </p:nvSpPr>
        <p:spPr>
          <a:xfrm>
            <a:off x="871394" y="3252166"/>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31" name="Google Shape;231;p6"/>
          <p:cNvSpPr txBox="1"/>
          <p:nvPr/>
        </p:nvSpPr>
        <p:spPr>
          <a:xfrm>
            <a:off x="2892640" y="1871983"/>
            <a:ext cx="7025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50%</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32" name="Google Shape;232;p6"/>
          <p:cNvSpPr/>
          <p:nvPr/>
        </p:nvSpPr>
        <p:spPr>
          <a:xfrm>
            <a:off x="1332713" y="1022285"/>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6"/>
          <p:cNvSpPr/>
          <p:nvPr/>
        </p:nvSpPr>
        <p:spPr>
          <a:xfrm>
            <a:off x="1316237" y="1608717"/>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6"/>
          <p:cNvSpPr/>
          <p:nvPr/>
        </p:nvSpPr>
        <p:spPr>
          <a:xfrm rot="-5400000">
            <a:off x="890121" y="4428762"/>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6"/>
          <p:cNvSpPr txBox="1"/>
          <p:nvPr/>
        </p:nvSpPr>
        <p:spPr>
          <a:xfrm>
            <a:off x="558056" y="4284352"/>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36" name="Google Shape;236;p6"/>
          <p:cNvSpPr/>
          <p:nvPr/>
        </p:nvSpPr>
        <p:spPr>
          <a:xfrm rot="5400000">
            <a:off x="3046352" y="1238124"/>
            <a:ext cx="590073" cy="50750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6"/>
          <p:cNvSpPr/>
          <p:nvPr/>
        </p:nvSpPr>
        <p:spPr>
          <a:xfrm>
            <a:off x="2518961" y="2688458"/>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8" name="Google Shape;238;p6"/>
          <p:cNvCxnSpPr/>
          <p:nvPr/>
        </p:nvCxnSpPr>
        <p:spPr>
          <a:xfrm>
            <a:off x="2518961" y="1455813"/>
            <a:ext cx="0" cy="1796353"/>
          </a:xfrm>
          <a:prstGeom prst="straightConnector1">
            <a:avLst/>
          </a:prstGeom>
          <a:noFill/>
          <a:ln cap="flat" cmpd="sng" w="57150">
            <a:solidFill>
              <a:schemeClr val="dk1"/>
            </a:solidFill>
            <a:prstDash val="solid"/>
            <a:miter lim="800000"/>
            <a:headEnd len="sm" w="sm" type="none"/>
            <a:tailEnd len="sm" w="sm" type="none"/>
          </a:ln>
        </p:spPr>
      </p:cxnSp>
      <p:cxnSp>
        <p:nvCxnSpPr>
          <p:cNvPr id="239" name="Google Shape;239;p6"/>
          <p:cNvCxnSpPr/>
          <p:nvPr/>
        </p:nvCxnSpPr>
        <p:spPr>
          <a:xfrm>
            <a:off x="3705209" y="1608716"/>
            <a:ext cx="0" cy="1796353"/>
          </a:xfrm>
          <a:prstGeom prst="straightConnector1">
            <a:avLst/>
          </a:prstGeom>
          <a:noFill/>
          <a:ln cap="flat" cmpd="sng" w="57150">
            <a:solidFill>
              <a:schemeClr val="dk1"/>
            </a:solidFill>
            <a:prstDash val="solid"/>
            <a:miter lim="800000"/>
            <a:headEnd len="sm" w="sm" type="none"/>
            <a:tailEnd len="sm" w="sm" type="none"/>
          </a:ln>
        </p:spPr>
      </p:cxnSp>
      <p:sp>
        <p:nvSpPr>
          <p:cNvPr id="240" name="Google Shape;240;p6"/>
          <p:cNvSpPr txBox="1"/>
          <p:nvPr/>
        </p:nvSpPr>
        <p:spPr>
          <a:xfrm>
            <a:off x="4105322" y="671654"/>
            <a:ext cx="4431956"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 power of the pulley starts to be seen when we combine two or more sheaves together.</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By adding one more pulley to our system, we effectively ½ the amount of effort needed to move our load.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 simple pulley with two wheels is called a Gun Tackle as it was used to load cannons on old warships.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A cartoon of a monster&#10;&#10;Description automatically generated" id="246" name="Google Shape;246;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7" name="Google Shape;247;p7"/>
          <p:cNvSpPr/>
          <p:nvPr/>
        </p:nvSpPr>
        <p:spPr>
          <a:xfrm>
            <a:off x="7160012" y="433398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48" name="Google Shape;248;p7"/>
          <p:cNvSpPr txBox="1"/>
          <p:nvPr/>
        </p:nvSpPr>
        <p:spPr>
          <a:xfrm>
            <a:off x="10623769" y="3022861"/>
            <a:ext cx="75854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33.3%</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49" name="Google Shape;249;p7"/>
          <p:cNvSpPr/>
          <p:nvPr/>
        </p:nvSpPr>
        <p:spPr>
          <a:xfrm>
            <a:off x="7071012" y="1430505"/>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7"/>
          <p:cNvSpPr/>
          <p:nvPr/>
        </p:nvSpPr>
        <p:spPr>
          <a:xfrm>
            <a:off x="7043452" y="1919465"/>
            <a:ext cx="45719" cy="179033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7"/>
          <p:cNvSpPr/>
          <p:nvPr/>
        </p:nvSpPr>
        <p:spPr>
          <a:xfrm rot="-5400000">
            <a:off x="6360188" y="4028517"/>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7"/>
          <p:cNvSpPr txBox="1"/>
          <p:nvPr/>
        </p:nvSpPr>
        <p:spPr>
          <a:xfrm>
            <a:off x="6376562" y="4800010"/>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53" name="Google Shape;253;p7"/>
          <p:cNvSpPr/>
          <p:nvPr/>
        </p:nvSpPr>
        <p:spPr>
          <a:xfrm rot="-5400000">
            <a:off x="10606785" y="3683359"/>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7"/>
          <p:cNvSpPr/>
          <p:nvPr/>
        </p:nvSpPr>
        <p:spPr>
          <a:xfrm>
            <a:off x="8257260" y="3096678"/>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5" name="Google Shape;255;p7"/>
          <p:cNvCxnSpPr/>
          <p:nvPr/>
        </p:nvCxnSpPr>
        <p:spPr>
          <a:xfrm>
            <a:off x="8246243" y="1875050"/>
            <a:ext cx="0" cy="1796353"/>
          </a:xfrm>
          <a:prstGeom prst="straightConnector1">
            <a:avLst/>
          </a:prstGeom>
          <a:noFill/>
          <a:ln cap="flat" cmpd="sng" w="57150">
            <a:solidFill>
              <a:schemeClr val="dk1"/>
            </a:solidFill>
            <a:prstDash val="solid"/>
            <a:miter lim="800000"/>
            <a:headEnd len="sm" w="sm" type="none"/>
            <a:tailEnd len="sm" w="sm" type="none"/>
          </a:ln>
        </p:spPr>
      </p:cxnSp>
      <p:cxnSp>
        <p:nvCxnSpPr>
          <p:cNvPr id="256" name="Google Shape;256;p7"/>
          <p:cNvCxnSpPr/>
          <p:nvPr/>
        </p:nvCxnSpPr>
        <p:spPr>
          <a:xfrm>
            <a:off x="9454525" y="2016936"/>
            <a:ext cx="0" cy="1796353"/>
          </a:xfrm>
          <a:prstGeom prst="straightConnector1">
            <a:avLst/>
          </a:prstGeom>
          <a:noFill/>
          <a:ln cap="flat" cmpd="sng" w="57150">
            <a:solidFill>
              <a:schemeClr val="dk1"/>
            </a:solidFill>
            <a:prstDash val="solid"/>
            <a:miter lim="800000"/>
            <a:headEnd len="sm" w="sm" type="none"/>
            <a:tailEnd len="sm" w="sm" type="none"/>
          </a:ln>
        </p:spPr>
      </p:cxnSp>
      <p:sp>
        <p:nvSpPr>
          <p:cNvPr id="257" name="Google Shape;257;p7"/>
          <p:cNvSpPr/>
          <p:nvPr/>
        </p:nvSpPr>
        <p:spPr>
          <a:xfrm>
            <a:off x="9449827" y="1430505"/>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8" name="Google Shape;258;p7"/>
          <p:cNvCxnSpPr/>
          <p:nvPr/>
        </p:nvCxnSpPr>
        <p:spPr>
          <a:xfrm>
            <a:off x="10625058" y="1897084"/>
            <a:ext cx="0" cy="1796353"/>
          </a:xfrm>
          <a:prstGeom prst="straightConnector1">
            <a:avLst/>
          </a:prstGeom>
          <a:noFill/>
          <a:ln cap="flat" cmpd="sng" w="57150">
            <a:solidFill>
              <a:schemeClr val="dk1"/>
            </a:solidFill>
            <a:prstDash val="solid"/>
            <a:miter lim="800000"/>
            <a:headEnd len="sm" w="sm" type="none"/>
            <a:tailEnd len="sm" w="sm" type="none"/>
          </a:ln>
        </p:spPr>
      </p:cxnSp>
      <p:sp>
        <p:nvSpPr>
          <p:cNvPr id="259" name="Google Shape;259;p7"/>
          <p:cNvSpPr/>
          <p:nvPr/>
        </p:nvSpPr>
        <p:spPr>
          <a:xfrm flipH="1" rot="10800000">
            <a:off x="7071010" y="3677290"/>
            <a:ext cx="1833569" cy="55373"/>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7"/>
          <p:cNvSpPr/>
          <p:nvPr/>
        </p:nvSpPr>
        <p:spPr>
          <a:xfrm rot="5400000">
            <a:off x="7300469" y="3941792"/>
            <a:ext cx="641725" cy="193999"/>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7"/>
          <p:cNvSpPr txBox="1"/>
          <p:nvPr/>
        </p:nvSpPr>
        <p:spPr>
          <a:xfrm>
            <a:off x="4007379" y="649854"/>
            <a:ext cx="2615214"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 more sheaves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we combine, the more effective our lifting system becomes.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Each wheel effectively</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reduces the amount of</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effort needed to lift by half.</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Cartoon characters on a purple background&#10;&#10;Description automatically generated" id="267" name="Google Shape;267;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8" name="Google Shape;268;p8"/>
          <p:cNvSpPr/>
          <p:nvPr/>
        </p:nvSpPr>
        <p:spPr>
          <a:xfrm>
            <a:off x="1906681" y="3745444"/>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69" name="Google Shape;269;p8"/>
          <p:cNvSpPr txBox="1"/>
          <p:nvPr/>
        </p:nvSpPr>
        <p:spPr>
          <a:xfrm>
            <a:off x="5333621" y="2557990"/>
            <a:ext cx="7025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25%</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70" name="Google Shape;270;p8"/>
          <p:cNvSpPr/>
          <p:nvPr/>
        </p:nvSpPr>
        <p:spPr>
          <a:xfrm>
            <a:off x="1752843" y="965634"/>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8"/>
          <p:cNvSpPr/>
          <p:nvPr/>
        </p:nvSpPr>
        <p:spPr>
          <a:xfrm>
            <a:off x="1736367" y="1552066"/>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8"/>
          <p:cNvSpPr/>
          <p:nvPr/>
        </p:nvSpPr>
        <p:spPr>
          <a:xfrm rot="-5400000">
            <a:off x="1925408" y="4902896"/>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8"/>
          <p:cNvSpPr txBox="1"/>
          <p:nvPr/>
        </p:nvSpPr>
        <p:spPr>
          <a:xfrm>
            <a:off x="1241439" y="4060829"/>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74" name="Google Shape;274;p8"/>
          <p:cNvSpPr/>
          <p:nvPr/>
        </p:nvSpPr>
        <p:spPr>
          <a:xfrm rot="-5400000">
            <a:off x="5288616" y="3218488"/>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8"/>
          <p:cNvSpPr/>
          <p:nvPr/>
        </p:nvSpPr>
        <p:spPr>
          <a:xfrm>
            <a:off x="2939091" y="2631807"/>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6" name="Google Shape;276;p8"/>
          <p:cNvCxnSpPr/>
          <p:nvPr/>
        </p:nvCxnSpPr>
        <p:spPr>
          <a:xfrm>
            <a:off x="2928074" y="1410179"/>
            <a:ext cx="0" cy="1796353"/>
          </a:xfrm>
          <a:prstGeom prst="straightConnector1">
            <a:avLst/>
          </a:prstGeom>
          <a:noFill/>
          <a:ln cap="flat" cmpd="sng" w="57150">
            <a:solidFill>
              <a:schemeClr val="dk1"/>
            </a:solidFill>
            <a:prstDash val="solid"/>
            <a:miter lim="800000"/>
            <a:headEnd len="sm" w="sm" type="none"/>
            <a:tailEnd len="sm" w="sm" type="none"/>
          </a:ln>
        </p:spPr>
      </p:cxnSp>
      <p:cxnSp>
        <p:nvCxnSpPr>
          <p:cNvPr id="277" name="Google Shape;277;p8"/>
          <p:cNvCxnSpPr/>
          <p:nvPr/>
        </p:nvCxnSpPr>
        <p:spPr>
          <a:xfrm>
            <a:off x="4136356" y="1552065"/>
            <a:ext cx="0" cy="1796353"/>
          </a:xfrm>
          <a:prstGeom prst="straightConnector1">
            <a:avLst/>
          </a:prstGeom>
          <a:noFill/>
          <a:ln cap="flat" cmpd="sng" w="57150">
            <a:solidFill>
              <a:schemeClr val="dk1"/>
            </a:solidFill>
            <a:prstDash val="solid"/>
            <a:miter lim="800000"/>
            <a:headEnd len="sm" w="sm" type="none"/>
            <a:tailEnd len="sm" w="sm" type="none"/>
          </a:ln>
        </p:spPr>
      </p:cxnSp>
      <p:sp>
        <p:nvSpPr>
          <p:cNvPr id="278" name="Google Shape;278;p8"/>
          <p:cNvSpPr/>
          <p:nvPr/>
        </p:nvSpPr>
        <p:spPr>
          <a:xfrm>
            <a:off x="4131658" y="965634"/>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9" name="Google Shape;279;p8"/>
          <p:cNvCxnSpPr/>
          <p:nvPr/>
        </p:nvCxnSpPr>
        <p:spPr>
          <a:xfrm>
            <a:off x="5306889" y="1432213"/>
            <a:ext cx="0" cy="1796353"/>
          </a:xfrm>
          <a:prstGeom prst="straightConnector1">
            <a:avLst/>
          </a:prstGeom>
          <a:noFill/>
          <a:ln cap="flat" cmpd="sng" w="57150">
            <a:solidFill>
              <a:schemeClr val="dk1"/>
            </a:solidFill>
            <a:prstDash val="solid"/>
            <a:miter lim="800000"/>
            <a:headEnd len="sm" w="sm" type="none"/>
            <a:tailEnd len="sm" w="sm" type="none"/>
          </a:ln>
        </p:spPr>
      </p:cxnSp>
      <p:sp>
        <p:nvSpPr>
          <p:cNvPr id="280" name="Google Shape;280;p8"/>
          <p:cNvSpPr/>
          <p:nvPr/>
        </p:nvSpPr>
        <p:spPr>
          <a:xfrm>
            <a:off x="587980" y="2640613"/>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1" name="Google Shape;281;p8"/>
          <p:cNvCxnSpPr/>
          <p:nvPr/>
        </p:nvCxnSpPr>
        <p:spPr>
          <a:xfrm>
            <a:off x="587980" y="436606"/>
            <a:ext cx="0" cy="2791960"/>
          </a:xfrm>
          <a:prstGeom prst="straightConnector1">
            <a:avLst/>
          </a:prstGeom>
          <a:noFill/>
          <a:ln cap="flat" cmpd="sng" w="57150">
            <a:solidFill>
              <a:schemeClr val="dk1"/>
            </a:solidFill>
            <a:prstDash val="solid"/>
            <a:miter lim="800000"/>
            <a:headEnd len="sm" w="sm" type="none"/>
            <a:tailEnd len="sm" w="sm" type="none"/>
          </a:ln>
        </p:spPr>
      </p:cxnSp>
      <p:sp>
        <p:nvSpPr>
          <p:cNvPr id="282" name="Google Shape;282;p8"/>
          <p:cNvSpPr/>
          <p:nvPr/>
        </p:nvSpPr>
        <p:spPr>
          <a:xfrm>
            <a:off x="1170411" y="3245177"/>
            <a:ext cx="2351111" cy="74613"/>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8"/>
          <p:cNvSpPr/>
          <p:nvPr/>
        </p:nvSpPr>
        <p:spPr>
          <a:xfrm rot="5400000">
            <a:off x="1771882" y="3844355"/>
            <a:ext cx="1204183" cy="155053"/>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8"/>
          <p:cNvSpPr txBox="1"/>
          <p:nvPr/>
        </p:nvSpPr>
        <p:spPr>
          <a:xfrm>
            <a:off x="6236042" y="965634"/>
            <a:ext cx="2724987"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system with four pulley wheels requires only ¼ of the load in effort to lift or move.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descr="A white rectangular frame with a blue border&#10;&#10;Description automatically generated" id="290" name="Google Shape;290;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1" name="Google Shape;291;p9"/>
          <p:cNvSpPr/>
          <p:nvPr/>
        </p:nvSpPr>
        <p:spPr>
          <a:xfrm>
            <a:off x="4303798" y="2933699"/>
            <a:ext cx="646466" cy="647621"/>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92" name="Google Shape;292;p9"/>
          <p:cNvSpPr/>
          <p:nvPr/>
        </p:nvSpPr>
        <p:spPr>
          <a:xfrm>
            <a:off x="4215306" y="1593370"/>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9"/>
          <p:cNvSpPr/>
          <p:nvPr/>
        </p:nvSpPr>
        <p:spPr>
          <a:xfrm>
            <a:off x="4203761" y="1987130"/>
            <a:ext cx="32034" cy="709732"/>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9"/>
          <p:cNvSpPr txBox="1"/>
          <p:nvPr/>
        </p:nvSpPr>
        <p:spPr>
          <a:xfrm>
            <a:off x="4950264" y="3225439"/>
            <a:ext cx="491053" cy="4339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95" name="Google Shape;295;p9"/>
          <p:cNvSpPr/>
          <p:nvPr/>
        </p:nvSpPr>
        <p:spPr>
          <a:xfrm>
            <a:off x="6720127" y="2408766"/>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6" name="Google Shape;296;p9"/>
          <p:cNvCxnSpPr>
            <a:endCxn id="295" idx="2"/>
          </p:cNvCxnSpPr>
          <p:nvPr/>
        </p:nvCxnSpPr>
        <p:spPr>
          <a:xfrm>
            <a:off x="6712927" y="1938825"/>
            <a:ext cx="7200" cy="863700"/>
          </a:xfrm>
          <a:prstGeom prst="straightConnector1">
            <a:avLst/>
          </a:prstGeom>
          <a:noFill/>
          <a:ln cap="flat" cmpd="sng" w="57150">
            <a:solidFill>
              <a:schemeClr val="dk1"/>
            </a:solidFill>
            <a:prstDash val="solid"/>
            <a:miter lim="800000"/>
            <a:headEnd len="sm" w="sm" type="none"/>
            <a:tailEnd len="sm" w="sm" type="none"/>
          </a:ln>
        </p:spPr>
      </p:cxnSp>
      <p:cxnSp>
        <p:nvCxnSpPr>
          <p:cNvPr id="297" name="Google Shape;297;p9"/>
          <p:cNvCxnSpPr>
            <a:endCxn id="295" idx="6"/>
          </p:cNvCxnSpPr>
          <p:nvPr/>
        </p:nvCxnSpPr>
        <p:spPr>
          <a:xfrm flipH="1">
            <a:off x="7551297" y="2034225"/>
            <a:ext cx="8100" cy="768300"/>
          </a:xfrm>
          <a:prstGeom prst="straightConnector1">
            <a:avLst/>
          </a:prstGeom>
          <a:noFill/>
          <a:ln cap="flat" cmpd="sng" w="57150">
            <a:solidFill>
              <a:schemeClr val="dk1"/>
            </a:solidFill>
            <a:prstDash val="solid"/>
            <a:miter lim="800000"/>
            <a:headEnd len="sm" w="sm" type="none"/>
            <a:tailEnd len="sm" w="sm" type="none"/>
          </a:ln>
        </p:spPr>
      </p:cxnSp>
      <p:sp>
        <p:nvSpPr>
          <p:cNvPr id="298" name="Google Shape;298;p9"/>
          <p:cNvSpPr/>
          <p:nvPr/>
        </p:nvSpPr>
        <p:spPr>
          <a:xfrm>
            <a:off x="7556142" y="1640367"/>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9"/>
          <p:cNvSpPr/>
          <p:nvPr/>
        </p:nvSpPr>
        <p:spPr>
          <a:xfrm>
            <a:off x="3384136" y="2303102"/>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0" name="Google Shape;300;p9"/>
          <p:cNvCxnSpPr/>
          <p:nvPr/>
        </p:nvCxnSpPr>
        <p:spPr>
          <a:xfrm>
            <a:off x="10061380" y="1990938"/>
            <a:ext cx="0" cy="2359109"/>
          </a:xfrm>
          <a:prstGeom prst="straightConnector1">
            <a:avLst/>
          </a:prstGeom>
          <a:noFill/>
          <a:ln cap="flat" cmpd="sng" w="57150">
            <a:solidFill>
              <a:schemeClr val="dk1"/>
            </a:solidFill>
            <a:prstDash val="solid"/>
            <a:miter lim="800000"/>
            <a:headEnd len="sm" w="sm" type="none"/>
            <a:tailEnd len="sm" w="sm" type="none"/>
          </a:ln>
        </p:spPr>
      </p:cxnSp>
      <p:sp>
        <p:nvSpPr>
          <p:cNvPr id="301" name="Google Shape;301;p9"/>
          <p:cNvSpPr/>
          <p:nvPr/>
        </p:nvSpPr>
        <p:spPr>
          <a:xfrm rot="5400000">
            <a:off x="4241183" y="3116173"/>
            <a:ext cx="808547" cy="10864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9"/>
          <p:cNvSpPr/>
          <p:nvPr/>
        </p:nvSpPr>
        <p:spPr>
          <a:xfrm>
            <a:off x="5046058" y="2361770"/>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3" name="Google Shape;303;p9"/>
          <p:cNvCxnSpPr>
            <a:endCxn id="302" idx="2"/>
          </p:cNvCxnSpPr>
          <p:nvPr/>
        </p:nvCxnSpPr>
        <p:spPr>
          <a:xfrm>
            <a:off x="5038858" y="1891829"/>
            <a:ext cx="7200" cy="863700"/>
          </a:xfrm>
          <a:prstGeom prst="straightConnector1">
            <a:avLst/>
          </a:prstGeom>
          <a:noFill/>
          <a:ln cap="flat" cmpd="sng" w="57150">
            <a:solidFill>
              <a:schemeClr val="dk1"/>
            </a:solidFill>
            <a:prstDash val="solid"/>
            <a:miter lim="800000"/>
            <a:headEnd len="sm" w="sm" type="none"/>
            <a:tailEnd len="sm" w="sm" type="none"/>
          </a:ln>
        </p:spPr>
      </p:cxnSp>
      <p:cxnSp>
        <p:nvCxnSpPr>
          <p:cNvPr id="304" name="Google Shape;304;p9"/>
          <p:cNvCxnSpPr>
            <a:endCxn id="302" idx="6"/>
          </p:cNvCxnSpPr>
          <p:nvPr/>
        </p:nvCxnSpPr>
        <p:spPr>
          <a:xfrm flipH="1">
            <a:off x="5877228" y="1987229"/>
            <a:ext cx="8100" cy="768300"/>
          </a:xfrm>
          <a:prstGeom prst="straightConnector1">
            <a:avLst/>
          </a:prstGeom>
          <a:noFill/>
          <a:ln cap="flat" cmpd="sng" w="57150">
            <a:solidFill>
              <a:schemeClr val="dk1"/>
            </a:solidFill>
            <a:prstDash val="solid"/>
            <a:miter lim="800000"/>
            <a:headEnd len="sm" w="sm" type="none"/>
            <a:tailEnd len="sm" w="sm" type="none"/>
          </a:ln>
        </p:spPr>
      </p:cxnSp>
      <p:sp>
        <p:nvSpPr>
          <p:cNvPr id="305" name="Google Shape;305;p9"/>
          <p:cNvSpPr/>
          <p:nvPr/>
        </p:nvSpPr>
        <p:spPr>
          <a:xfrm>
            <a:off x="5882073" y="1593370"/>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9"/>
          <p:cNvSpPr/>
          <p:nvPr/>
        </p:nvSpPr>
        <p:spPr>
          <a:xfrm>
            <a:off x="8394195" y="2442748"/>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7" name="Google Shape;307;p9"/>
          <p:cNvCxnSpPr>
            <a:endCxn id="306" idx="2"/>
          </p:cNvCxnSpPr>
          <p:nvPr/>
        </p:nvCxnSpPr>
        <p:spPr>
          <a:xfrm>
            <a:off x="8386995" y="1972807"/>
            <a:ext cx="7200" cy="863700"/>
          </a:xfrm>
          <a:prstGeom prst="straightConnector1">
            <a:avLst/>
          </a:prstGeom>
          <a:noFill/>
          <a:ln cap="flat" cmpd="sng" w="57150">
            <a:solidFill>
              <a:schemeClr val="dk1"/>
            </a:solidFill>
            <a:prstDash val="solid"/>
            <a:miter lim="800000"/>
            <a:headEnd len="sm" w="sm" type="none"/>
            <a:tailEnd len="sm" w="sm" type="none"/>
          </a:ln>
        </p:spPr>
      </p:cxnSp>
      <p:cxnSp>
        <p:nvCxnSpPr>
          <p:cNvPr id="308" name="Google Shape;308;p9"/>
          <p:cNvCxnSpPr>
            <a:endCxn id="306" idx="6"/>
          </p:cNvCxnSpPr>
          <p:nvPr/>
        </p:nvCxnSpPr>
        <p:spPr>
          <a:xfrm flipH="1">
            <a:off x="9225365" y="2068207"/>
            <a:ext cx="8100" cy="768300"/>
          </a:xfrm>
          <a:prstGeom prst="straightConnector1">
            <a:avLst/>
          </a:prstGeom>
          <a:noFill/>
          <a:ln cap="flat" cmpd="sng" w="57150">
            <a:solidFill>
              <a:schemeClr val="dk1"/>
            </a:solidFill>
            <a:prstDash val="solid"/>
            <a:miter lim="800000"/>
            <a:headEnd len="sm" w="sm" type="none"/>
            <a:tailEnd len="sm" w="sm" type="none"/>
          </a:ln>
        </p:spPr>
      </p:cxnSp>
      <p:sp>
        <p:nvSpPr>
          <p:cNvPr id="309" name="Google Shape;309;p9"/>
          <p:cNvSpPr/>
          <p:nvPr/>
        </p:nvSpPr>
        <p:spPr>
          <a:xfrm>
            <a:off x="9230210" y="1674349"/>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9"/>
          <p:cNvSpPr/>
          <p:nvPr/>
        </p:nvSpPr>
        <p:spPr>
          <a:xfrm>
            <a:off x="3814287" y="2752426"/>
            <a:ext cx="1647356" cy="50099"/>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1" name="Google Shape;311;p9"/>
          <p:cNvCxnSpPr/>
          <p:nvPr/>
        </p:nvCxnSpPr>
        <p:spPr>
          <a:xfrm>
            <a:off x="3384136" y="337752"/>
            <a:ext cx="0" cy="2359109"/>
          </a:xfrm>
          <a:prstGeom prst="straightConnector1">
            <a:avLst/>
          </a:prstGeom>
          <a:noFill/>
          <a:ln cap="flat" cmpd="sng" w="57150">
            <a:solidFill>
              <a:schemeClr val="dk1"/>
            </a:solidFill>
            <a:prstDash val="solid"/>
            <a:miter lim="800000"/>
            <a:headEnd len="sm" w="sm" type="none"/>
            <a:tailEnd len="sm" w="sm" type="none"/>
          </a:ln>
        </p:spPr>
      </p:cxnSp>
      <p:sp>
        <p:nvSpPr>
          <p:cNvPr id="312" name="Google Shape;312;p9"/>
          <p:cNvSpPr txBox="1"/>
          <p:nvPr/>
        </p:nvSpPr>
        <p:spPr>
          <a:xfrm>
            <a:off x="9272167" y="3617550"/>
            <a:ext cx="75854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14.5%</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effort</a:t>
            </a:r>
            <a:endParaRPr/>
          </a:p>
        </p:txBody>
      </p:sp>
      <p:sp>
        <p:nvSpPr>
          <p:cNvPr id="313" name="Google Shape;313;p9"/>
          <p:cNvSpPr txBox="1"/>
          <p:nvPr/>
        </p:nvSpPr>
        <p:spPr>
          <a:xfrm>
            <a:off x="3906983" y="4558811"/>
            <a:ext cx="775593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And this continues as you add more sheaves into the system. With 8 wheels, you only need 14% of the load in effort.</a:t>
            </a:r>
            <a:endParaRPr sz="2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2013-12-20T07:14:47Z</dcterms:created>
  <dc:creator>Victor Ciccarelli</dc:creator>
</cp:coreProperties>
</file>